
<file path=[Content_Types].xml><?xml version="1.0" encoding="utf-8"?>
<Types xmlns="http://schemas.openxmlformats.org/package/2006/content-types">
  <Default Extension="xml" ContentType="application/vnd.openxmlformats-package.core-properties+xml"/>
  <Default Extension="bin" ContentType="image/webp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d963851be9bd476e" /><Relationship Type="http://schemas.openxmlformats.org/officeDocument/2006/relationships/extended-properties" Target="/docProps/app.xml" Id="R79987e43fa3e48c9" /><Relationship Type="http://schemas.openxmlformats.org/officeDocument/2006/relationships/officeDocument" Target="/ppt/presentation.xml" Id="R3695fafbe0c8423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7ae543b621d410c"/>
  </p:sldMasterIdLst>
  <p:notesMasterIdLst>
    <p:notesMasterId xmlns:r="http://schemas.openxmlformats.org/officeDocument/2006/relationships" r:id="R4269eccce6b240e9"/>
  </p:notesMasterIdLst>
  <p:sldIdLst>
    <p:sldId xmlns:r="http://schemas.openxmlformats.org/officeDocument/2006/relationships" id="256" r:id="R112c04d50e924368"/>
    <p:sldId xmlns:r="http://schemas.openxmlformats.org/officeDocument/2006/relationships" id="257" r:id="R1c0325d85cae4cfd"/>
    <p:sldId xmlns:r="http://schemas.openxmlformats.org/officeDocument/2006/relationships" id="258" r:id="Rc261f6abcd5d4333"/>
    <p:sldId xmlns:r="http://schemas.openxmlformats.org/officeDocument/2006/relationships" id="259" r:id="R8c8367d79a04437c"/>
    <p:sldId xmlns:r="http://schemas.openxmlformats.org/officeDocument/2006/relationships" id="260" r:id="R837ccfc82b71469f"/>
    <p:sldId xmlns:r="http://schemas.openxmlformats.org/officeDocument/2006/relationships" id="261" r:id="R71565abf98684504"/>
    <p:sldId xmlns:r="http://schemas.openxmlformats.org/officeDocument/2006/relationships" id="262" r:id="R51f7026c02924eb5"/>
    <p:sldId xmlns:r="http://schemas.openxmlformats.org/officeDocument/2006/relationships" id="263" r:id="R3a3579456a3d416a"/>
    <p:sldId xmlns:r="http://schemas.openxmlformats.org/officeDocument/2006/relationships" id="264" r:id="Ra591c0a6c7b24364"/>
    <p:sldId xmlns:r="http://schemas.openxmlformats.org/officeDocument/2006/relationships" id="265" r:id="R61e0db5def2d4c2a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4223820182d044cb" /><Relationship Type="http://schemas.openxmlformats.org/officeDocument/2006/relationships/slideMaster" Target="/ppt/slideMasters/slideMaster1.xml" Id="Ra7ae543b621d410c" /><Relationship Type="http://schemas.openxmlformats.org/officeDocument/2006/relationships/notesMaster" Target="/ppt/notesMasters/notesMaster1.xml" Id="R4269eccce6b240e9" /><Relationship Type="http://schemas.openxmlformats.org/officeDocument/2006/relationships/presProps" Target="/ppt/presProps.xml" Id="R86a96143a7a44e1e" /><Relationship Type="http://schemas.openxmlformats.org/officeDocument/2006/relationships/tableStyles" Target="/ppt/tableStyles.xml" Id="R93956596124b4e46" /><Relationship Type="http://schemas.openxmlformats.org/officeDocument/2006/relationships/slide" Target="/ppt/slides/slide1.xml" Id="R112c04d50e924368" /><Relationship Type="http://schemas.openxmlformats.org/officeDocument/2006/relationships/slide" Target="/ppt/slides/slide2.xml" Id="R1c0325d85cae4cfd" /><Relationship Type="http://schemas.openxmlformats.org/officeDocument/2006/relationships/slide" Target="/ppt/slides/slide3.xml" Id="Rc261f6abcd5d4333" /><Relationship Type="http://schemas.openxmlformats.org/officeDocument/2006/relationships/slide" Target="/ppt/slides/slide4.xml" Id="R8c8367d79a04437c" /><Relationship Type="http://schemas.openxmlformats.org/officeDocument/2006/relationships/slide" Target="/ppt/slides/slide5.xml" Id="R837ccfc82b71469f" /><Relationship Type="http://schemas.openxmlformats.org/officeDocument/2006/relationships/slide" Target="/ppt/slides/slide6.xml" Id="R71565abf98684504" /><Relationship Type="http://schemas.openxmlformats.org/officeDocument/2006/relationships/slide" Target="/ppt/slides/slide7.xml" Id="R51f7026c02924eb5" /><Relationship Type="http://schemas.openxmlformats.org/officeDocument/2006/relationships/slide" Target="/ppt/slides/slide8.xml" Id="R3a3579456a3d416a" /><Relationship Type="http://schemas.openxmlformats.org/officeDocument/2006/relationships/slide" Target="/ppt/slides/slide9.xml" Id="Ra591c0a6c7b24364" /><Relationship Type="http://schemas.openxmlformats.org/officeDocument/2006/relationships/slide" Target="/ppt/slides/slide10.xml" Id="R61e0db5def2d4c2a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aee4acfb99fd49af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bb63b9865bc44735" /><Relationship Type="http://schemas.openxmlformats.org/officeDocument/2006/relationships/notesMaster" Target="/ppt/notesMasters/notesMaster1.xml" Id="R8dc68a01c75b48ab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b2c6d6fb72a14efe" /><Relationship Type="http://schemas.openxmlformats.org/officeDocument/2006/relationships/notesMaster" Target="/ppt/notesMasters/notesMaster1.xml" Id="R6c074e5dc7484196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880f98af5b054899" /><Relationship Type="http://schemas.openxmlformats.org/officeDocument/2006/relationships/notesMaster" Target="/ppt/notesMasters/notesMaster1.xml" Id="Rff0aa82c9af8451f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005ce6c23fc9447e" /><Relationship Type="http://schemas.openxmlformats.org/officeDocument/2006/relationships/notesMaster" Target="/ppt/notesMasters/notesMaster1.xml" Id="Re6cf0f84522342ce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5acb645d21aa496e" /><Relationship Type="http://schemas.openxmlformats.org/officeDocument/2006/relationships/notesMaster" Target="/ppt/notesMasters/notesMaster1.xml" Id="R9f26c03e09a943da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112cf4d1a46a406c" /><Relationship Type="http://schemas.openxmlformats.org/officeDocument/2006/relationships/notesMaster" Target="/ppt/notesMasters/notesMaster1.xml" Id="R4f2cf62239444f7f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4d4b889aa313472b" /><Relationship Type="http://schemas.openxmlformats.org/officeDocument/2006/relationships/notesMaster" Target="/ppt/notesMasters/notesMaster1.xml" Id="R77008cad38cd4b7e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329ef4264c634104" /><Relationship Type="http://schemas.openxmlformats.org/officeDocument/2006/relationships/notesMaster" Target="/ppt/notesMasters/notesMaster1.xml" Id="R8f51eebfbb23413d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f1d7030ae37f4899" /><Relationship Type="http://schemas.openxmlformats.org/officeDocument/2006/relationships/notesMaster" Target="/ppt/notesMasters/notesMaster1.xml" Id="R3e5176f451aa4994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1268fd351d984b2b" /><Relationship Type="http://schemas.openxmlformats.org/officeDocument/2006/relationships/notesMaster" Target="/ppt/notesMasters/notesMaster1.xml" Id="Rbb974c05a0804bfc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Fleet by Elevera product positioning.</a:t>
            </a:r>
          </a:p>
          <a:p xmlns:a="http://schemas.openxmlformats.org/drawingml/2006/main">
            <a:r>
              <a:t>Local visual: /Users/petarmarkota/Desktop/PROD/vg-full-de-growth-proof/public/images/mobile-hero-yard-scan-poster.webp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Fleet by Elevera public German Amazon DSP landing page.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Fleet by Elevera German prospecting playbook: docs/sales/de/PROSPECTING_PLAYBOOK.md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Fleet by Elevera product workflow documented in FLEET_MASTER_OVERVIEW.md and public feature pages.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docs/customer-proof/snapshots/aslan-2026-07-24.json</a:t>
            </a:r>
          </a:p>
          <a:p xmlns:a="http://schemas.openxmlformats.org/drawingml/2006/main">
            <a:r>
              <a:t>docs/customer-proof/METRIC_DICTIONARY.md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docs/customer-proof/snapshots/aslan-2026-07-24.json</a:t>
            </a:r>
          </a:p>
          <a:p xmlns:a="http://schemas.openxmlformats.org/drawingml/2006/main">
            <a:r>
              <a:t>docs/CASE_STUDY_ASLAN.md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Fleet by Elevera insurance-claims implementation and docs/customer-proof/METRIC_DICTIONARY.md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Fleet database types: uvv_inspections, users, vehicles, vehicle documents, and training assignments.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docs/customer-proof/snapshots/aslan-2026-07-24.json</a:t>
            </a:r>
          </a:p>
          <a:p xmlns:a="http://schemas.openxmlformats.org/drawingml/2006/main">
            <a:r>
              <a:t>Approved quote in lib/customers.ts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docs/sales/de/ROI_SUMMARY.md</a:t>
            </a:r>
          </a:p>
          <a:p xmlns:a="http://schemas.openxmlformats.org/drawingml/2006/main">
            <a:r>
              <a:t>docs/CASE_STUDY_ASLAN.md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c4b91e7a9d64028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e508229f5ddc4102" /><Relationship Type="http://schemas.openxmlformats.org/officeDocument/2006/relationships/slideLayout" Target="/ppt/slideLayouts/slideLayout1.xml" Id="Rb457f027f3324d9f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457f027f3324d9f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31e3d171af4395" /><Relationship Type="http://schemas.openxmlformats.org/officeDocument/2006/relationships/image" Target="/ppt/media/image.bin" Id="R382963361ac0449c" /><Relationship Type="http://schemas.openxmlformats.org/officeDocument/2006/relationships/notesSlide" Target="/ppt/notesSlides/notesSlide1.xml" Id="Rc060ec1d0856409d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936c56c6424c03" /><Relationship Type="http://schemas.openxmlformats.org/officeDocument/2006/relationships/notesSlide" Target="/ppt/notesSlides/notesSlide10.xml" Id="R02623ffb80f34d9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ec05786cdd4e51" /><Relationship Type="http://schemas.openxmlformats.org/officeDocument/2006/relationships/notesSlide" Target="/ppt/notesSlides/notesSlide2.xml" Id="Rcdc904307e124b8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715ff6b74045ae" /><Relationship Type="http://schemas.openxmlformats.org/officeDocument/2006/relationships/notesSlide" Target="/ppt/notesSlides/notesSlide3.xml" Id="R1eb93f1cecac426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1e4884d8874874" /><Relationship Type="http://schemas.openxmlformats.org/officeDocument/2006/relationships/notesSlide" Target="/ppt/notesSlides/notesSlide4.xml" Id="R065c129be9bc436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e6dae56fb8456d" /><Relationship Type="http://schemas.openxmlformats.org/officeDocument/2006/relationships/notesSlide" Target="/ppt/notesSlides/notesSlide5.xml" Id="Ra51362a99cbf4e7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9869d9f3554fae" /><Relationship Type="http://schemas.openxmlformats.org/officeDocument/2006/relationships/notesSlide" Target="/ppt/notesSlides/notesSlide6.xml" Id="R28908893034e47d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94adc7c2904fc6" /><Relationship Type="http://schemas.openxmlformats.org/officeDocument/2006/relationships/notesSlide" Target="/ppt/notesSlides/notesSlide7.xml" Id="R7c20d612706543a3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5c87ad9cc242ff" /><Relationship Type="http://schemas.openxmlformats.org/officeDocument/2006/relationships/notesSlide" Target="/ppt/notesSlides/notesSlide8.xml" Id="Rd99eaf41867e4cec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4bb667c02f4d4e" /><Relationship Type="http://schemas.openxmlformats.org/officeDocument/2006/relationships/notesSlide" Target="/ppt/notesSlides/notesSlide9.xml" Id="Rc8a7d76c7f364c74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0A0B0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82963361ac0449c"/>
          <a:srcRect xmlns:a="http://schemas.openxmlformats.org/drawingml/2006/main" l="0" t="8673" r="0" b="8673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524750" y="0"/>
            <a:ext cx="4667250" cy="6858000"/>
          </a:xfrm>
          <a:prstGeom xmlns:a="http://schemas.openxmlformats.org/drawingml/2006/main" prst="rect">
            <a:avLst/>
          </a:prstGeom>
        </p:spPr>
      </p:pic>
      <p:sp>
        <p:nvSpPr>
          <p:cNvPr id="2" name="hero-overlay">
            <a:extLst xmlns:a="http://schemas.openxmlformats.org/drawingml/2006/main">
              <a:ext uri="{FF2B5EF4-FFF2-40B4-BE49-F238E27FC236}">
                <a16:creationId xmlns:a16="http://schemas.microsoft.com/office/drawing/2014/main" id="{0284CBFB-81B9-4E13-92E8-FF62B4567D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0"/>
            <a:ext cx="1143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A0B0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accent-rule">
            <a:extLst xmlns:a="http://schemas.openxmlformats.org/drawingml/2006/main">
              <a:ext uri="{FF2B5EF4-FFF2-40B4-BE49-F238E27FC236}">
                <a16:creationId xmlns:a16="http://schemas.microsoft.com/office/drawing/2014/main" id="{9607EC25-F6C1-4D7E-BAE4-DF21E95274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09600"/>
            <a:ext cx="4572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46F2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eyebrow">
            <a:extLst xmlns:a="http://schemas.openxmlformats.org/drawingml/2006/main">
              <a:ext uri="{FF2B5EF4-FFF2-40B4-BE49-F238E27FC236}">
                <a16:creationId xmlns:a16="http://schemas.microsoft.com/office/drawing/2014/main" id="{20FB1A0D-8A17-471F-9CC4-93CFF959D2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876300"/>
            <a:ext cx="5334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E46F2B"/>
                </a:solidFill>
              </a:defRPr>
            </a:pPr>
            <a:r>
              <a:rPr sz="975" b="1">
                <a:solidFill>
                  <a:srgbClr val="E46F2B"/>
                </a:solidFill>
              </a:rPr>
              <a:t>FLEET BY ELEVERA · DEUTSCHLAND</a:t>
            </a:r>
          </a:p>
        </p:txBody>
      </p:sp>
      <p:sp>
        <p:nvSpPr>
          <p:cNvPr id="5" name="deck-title">
            <a:extLst xmlns:a="http://schemas.openxmlformats.org/drawingml/2006/main">
              <a:ext uri="{FF2B5EF4-FFF2-40B4-BE49-F238E27FC236}">
                <a16:creationId xmlns:a16="http://schemas.microsoft.com/office/drawing/2014/main" id="{EBC324B0-A754-4851-A5D7-B222AF8E77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447800"/>
            <a:ext cx="6191250" cy="1714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4050" b="1">
                <a:solidFill>
                  <a:srgbClr val="FFFFFF"/>
                </a:solidFill>
              </a:defRPr>
            </a:pPr>
            <a:r>
              <a:rPr sz="4050" b="1">
                <a:solidFill>
                  <a:srgbClr val="FFFFFF"/>
                </a:solidFill>
              </a:rPr>
              <a:t>Jede Schicht.</a:t>
            </a:r>
          </a:p>
          <a:p xmlns:a="http://schemas.openxmlformats.org/drawingml/2006/main">
            <a:pPr algn="l">
              <a:defRPr sz="4050" b="1">
                <a:solidFill>
                  <a:srgbClr val="FFFFFF"/>
                </a:solidFill>
              </a:defRPr>
            </a:pPr>
            <a:r>
              <a:rPr sz="4050" b="1">
                <a:solidFill>
                  <a:srgbClr val="FFFFFF"/>
                </a:solidFill>
              </a:rPr>
              <a:t>Eine Beweiskette.</a:t>
            </a:r>
          </a:p>
        </p:txBody>
      </p:sp>
      <p:sp>
        <p:nvSpPr>
          <p:cNvPr id="6" name="deck-subtitle">
            <a:extLst xmlns:a="http://schemas.openxmlformats.org/drawingml/2006/main">
              <a:ext uri="{FF2B5EF4-FFF2-40B4-BE49-F238E27FC236}">
                <a16:creationId xmlns:a16="http://schemas.microsoft.com/office/drawing/2014/main" id="{C5E36ECA-0482-4087-8F60-376720F4AD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486150"/>
            <a:ext cx="5715000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D4D4D8"/>
                </a:solidFill>
              </a:defRPr>
            </a:pPr>
            <a:r>
              <a:rPr sz="1650" b="0">
                <a:solidFill>
                  <a:srgbClr val="D4D4D8"/>
                </a:solidFill>
              </a:rPr>
              <a:t>Fahrzeugkontrolle, Schadenmanagement, Reparatur und Compliance für Amazon DSPs.</a:t>
            </a:r>
          </a:p>
        </p:txBody>
      </p:sp>
      <p:sp>
        <p:nvSpPr>
          <p:cNvPr id="7" name="deck-footer">
            <a:extLst xmlns:a="http://schemas.openxmlformats.org/drawingml/2006/main">
              <a:ext uri="{FF2B5EF4-FFF2-40B4-BE49-F238E27FC236}">
                <a16:creationId xmlns:a16="http://schemas.microsoft.com/office/drawing/2014/main" id="{25266CA8-B321-45CE-83CF-7C2B0C606A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096000"/>
            <a:ext cx="4000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A1A1AA"/>
                </a:solidFill>
              </a:defRPr>
            </a:pPr>
            <a:r>
              <a:rPr sz="975" b="0">
                <a:solidFill>
                  <a:srgbClr val="A1A1AA"/>
                </a:solidFill>
              </a:rPr>
              <a:t>Demo-Deck · Stand 24.07.2026</a:t>
            </a:r>
          </a:p>
        </p:txBody>
      </p:sp>
    </p:spTree>
    <p:extLst>
      <p:ext uri="{BB962C8B-B14F-4D97-AF65-F5344CB8AC3E}">
        <p14:creationId xmlns:p14="http://schemas.microsoft.com/office/powerpoint/2010/main" val="208486350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E46F2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8" name="cta-grid-a">
            <a:extLst xmlns:a="http://schemas.openxmlformats.org/drawingml/2006/main">
              <a:ext uri="{FF2B5EF4-FFF2-40B4-BE49-F238E27FC236}">
                <a16:creationId xmlns:a16="http://schemas.microsoft.com/office/drawing/2014/main" id="{B70CFD1B-7D6C-48F9-9FCC-1DEFCE6264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09600"/>
            <a:ext cx="4191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cta-eyebrow">
            <a:extLst xmlns:a="http://schemas.openxmlformats.org/drawingml/2006/main">
              <a:ext uri="{FF2B5EF4-FFF2-40B4-BE49-F238E27FC236}">
                <a16:creationId xmlns:a16="http://schemas.microsoft.com/office/drawing/2014/main" id="{5CC6DDF8-4E12-4892-B07F-BAB19C7880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876300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FFFFFF"/>
                </a:solidFill>
              </a:defRPr>
            </a:pPr>
            <a:r>
              <a:rPr sz="975" b="1">
                <a:solidFill>
                  <a:srgbClr val="FFFFFF"/>
                </a:solidFill>
              </a:rPr>
              <a:t>NÄCHSTER SCHRITT</a:t>
            </a:r>
          </a:p>
        </p:txBody>
      </p:sp>
      <p:sp>
        <p:nvSpPr>
          <p:cNvPr id="3" name="cta-title">
            <a:extLst xmlns:a="http://schemas.openxmlformats.org/drawingml/2006/main">
              <a:ext uri="{FF2B5EF4-FFF2-40B4-BE49-F238E27FC236}">
                <a16:creationId xmlns:a16="http://schemas.microsoft.com/office/drawing/2014/main" id="{8E47F002-31FF-447A-A37F-001A1D8DAB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600200"/>
            <a:ext cx="10001250" cy="1333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450" b="1">
                <a:solidFill>
                  <a:srgbClr val="FFFFFF"/>
                </a:solidFill>
              </a:defRPr>
            </a:pPr>
            <a:r>
              <a:rPr sz="3450" b="1">
                <a:solidFill>
                  <a:srgbClr val="FFFFFF"/>
                </a:solidFill>
              </a:rPr>
              <a:t>Bringen Sie einen echten Transporter und Ihre heutige Checkliste mit.</a:t>
            </a:r>
          </a:p>
        </p:txBody>
      </p:sp>
      <p:sp>
        <p:nvSpPr>
          <p:cNvPr id="4" name="cta-body">
            <a:extLst xmlns:a="http://schemas.openxmlformats.org/drawingml/2006/main">
              <a:ext uri="{FF2B5EF4-FFF2-40B4-BE49-F238E27FC236}">
                <a16:creationId xmlns:a16="http://schemas.microsoft.com/office/drawing/2014/main" id="{BB27E493-2D30-4220-983A-765CC74A54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333750"/>
            <a:ext cx="88582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FFFFFF"/>
                </a:solidFill>
              </a:defRPr>
            </a:pPr>
            <a:r>
              <a:rPr sz="1650" b="0">
                <a:solidFill>
                  <a:srgbClr val="FFFFFF"/>
                </a:solidFill>
              </a:rPr>
              <a:t>In 30 Minuten bilden wir Schichtstart, Kontrolle, Schadenmeldung und Ihre Compliance-Fristen mit dem realen Ablauf ab.</a:t>
            </a:r>
          </a:p>
        </p:txBody>
      </p:sp>
      <p:sp>
        <p:nvSpPr>
          <p:cNvPr id="5" name="cta-button">
            <a:extLst xmlns:a="http://schemas.openxmlformats.org/drawingml/2006/main">
              <a:ext uri="{FF2B5EF4-FFF2-40B4-BE49-F238E27FC236}">
                <a16:creationId xmlns:a16="http://schemas.microsoft.com/office/drawing/2014/main" id="{FF23FFA2-5217-4578-A11C-2592DDB892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667250"/>
            <a:ext cx="3333750" cy="6477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cta-button-text">
            <a:extLst xmlns:a="http://schemas.openxmlformats.org/drawingml/2006/main">
              <a:ext uri="{FF2B5EF4-FFF2-40B4-BE49-F238E27FC236}">
                <a16:creationId xmlns:a16="http://schemas.microsoft.com/office/drawing/2014/main" id="{0F502690-BC09-4C84-BC68-080CCA0A94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4857750"/>
            <a:ext cx="2762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E46F2B"/>
                </a:solidFill>
              </a:defRPr>
            </a:pPr>
            <a:r>
              <a:rPr sz="1500" b="1">
                <a:solidFill>
                  <a:srgbClr val="E46F2B"/>
                </a:solidFill>
              </a:rPr>
              <a:t>Demo buchen →</a:t>
            </a:r>
          </a:p>
        </p:txBody>
      </p:sp>
      <p:sp>
        <p:nvSpPr>
          <p:cNvPr id="7" name="cta-url">
            <a:extLst xmlns:a="http://schemas.openxmlformats.org/drawingml/2006/main">
              <a:ext uri="{FF2B5EF4-FFF2-40B4-BE49-F238E27FC236}">
                <a16:creationId xmlns:a16="http://schemas.microsoft.com/office/drawing/2014/main" id="{6B4A367A-7D5D-436B-B64C-3EF6D75546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981700"/>
            <a:ext cx="6191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FFFFFF"/>
                </a:solidFill>
              </a:defRPr>
            </a:pPr>
            <a:r>
              <a:rPr sz="1050" b="1">
                <a:solidFill>
                  <a:srgbClr val="FFFFFF"/>
                </a:solidFill>
              </a:rPr>
              <a:t>fleetelevera.com/de/amazon-dsp-fleet-management</a:t>
            </a:r>
          </a:p>
        </p:txBody>
      </p:sp>
    </p:spTree>
    <p:extLst>
      <p:ext uri="{BB962C8B-B14F-4D97-AF65-F5344CB8AC3E}">
        <p14:creationId xmlns:p14="http://schemas.microsoft.com/office/powerpoint/2010/main" val="182325029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AFAF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0" name="section-2">
            <a:extLst xmlns:a="http://schemas.openxmlformats.org/drawingml/2006/main">
              <a:ext uri="{FF2B5EF4-FFF2-40B4-BE49-F238E27FC236}">
                <a16:creationId xmlns:a16="http://schemas.microsoft.com/office/drawing/2014/main" id="{7BCC7704-8F9C-4CA0-AEE4-EA8F83BC24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23850"/>
            <a:ext cx="400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E46F2B"/>
                </a:solidFill>
              </a:defRPr>
            </a:pPr>
            <a:r>
              <a:rPr sz="900" b="1">
                <a:solidFill>
                  <a:srgbClr val="E46F2B"/>
                </a:solidFill>
              </a:rPr>
              <a:t>DER HEUTIGE BRUCH</a:t>
            </a:r>
          </a:p>
        </p:txBody>
      </p:sp>
      <p:sp>
        <p:nvSpPr>
          <p:cNvPr id="2" name="page-2">
            <a:extLst xmlns:a="http://schemas.openxmlformats.org/drawingml/2006/main">
              <a:ext uri="{FF2B5EF4-FFF2-40B4-BE49-F238E27FC236}">
                <a16:creationId xmlns:a16="http://schemas.microsoft.com/office/drawing/2014/main" id="{5654412D-C4EB-47A0-944A-53C6D01C6D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29950" y="323850"/>
            <a:ext cx="5334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6C7380"/>
                </a:solidFill>
              </a:defRPr>
            </a:pPr>
            <a:r>
              <a:rPr sz="900" b="1">
                <a:solidFill>
                  <a:srgbClr val="6C7380"/>
                </a:solidFill>
              </a:rPr>
              <a:t>02</a:t>
            </a:r>
          </a:p>
        </p:txBody>
      </p:sp>
      <p:sp>
        <p:nvSpPr>
          <p:cNvPr id="3" name="title-uuksct">
            <a:extLst xmlns:a="http://schemas.openxmlformats.org/drawingml/2006/main">
              <a:ext uri="{FF2B5EF4-FFF2-40B4-BE49-F238E27FC236}">
                <a16:creationId xmlns:a16="http://schemas.microsoft.com/office/drawing/2014/main" id="{BAD80E53-D42F-4E5B-8983-DC6AE2B96A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62000"/>
            <a:ext cx="106680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150" b="1">
                <a:solidFill>
                  <a:srgbClr val="0A0B0D"/>
                </a:solidFill>
              </a:defRPr>
            </a:pPr>
            <a:r>
              <a:rPr sz="3150" b="1">
                <a:solidFill>
                  <a:srgbClr val="0A0B0D"/>
                </a:solidFill>
              </a:rPr>
              <a:t>Ein Schaden. Vier Systeme. Kein belastbarer Übergabepunkt.</a:t>
            </a:r>
          </a:p>
        </p:txBody>
      </p:sp>
      <p:sp>
        <p:nvSpPr>
          <p:cNvPr id="4" name="problem-n-0">
            <a:extLst xmlns:a="http://schemas.openxmlformats.org/drawingml/2006/main">
              <a:ext uri="{FF2B5EF4-FFF2-40B4-BE49-F238E27FC236}">
                <a16:creationId xmlns:a16="http://schemas.microsoft.com/office/drawing/2014/main" id="{847EC541-A364-40CD-AADC-F8DF455517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38375"/>
            <a:ext cx="4953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E46F2B"/>
                </a:solidFill>
              </a:defRPr>
            </a:pPr>
            <a:r>
              <a:rPr sz="1050" b="1">
                <a:solidFill>
                  <a:srgbClr val="E46F2B"/>
                </a:solidFill>
              </a:rPr>
              <a:t>01</a:t>
            </a:r>
          </a:p>
        </p:txBody>
      </p:sp>
      <p:sp>
        <p:nvSpPr>
          <p:cNvPr id="5" name="problem-h-0">
            <a:extLst xmlns:a="http://schemas.openxmlformats.org/drawingml/2006/main">
              <a:ext uri="{FF2B5EF4-FFF2-40B4-BE49-F238E27FC236}">
                <a16:creationId xmlns:a16="http://schemas.microsoft.com/office/drawing/2014/main" id="{544611E2-785C-44F4-8238-95CC950105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52550" y="2209800"/>
            <a:ext cx="18097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0A0B0D"/>
                </a:solidFill>
              </a:defRPr>
            </a:pPr>
            <a:r>
              <a:rPr sz="1725" b="1">
                <a:solidFill>
                  <a:srgbClr val="0A0B0D"/>
                </a:solidFill>
              </a:rPr>
              <a:t>WhatsApp</a:t>
            </a:r>
          </a:p>
        </p:txBody>
      </p:sp>
      <p:sp>
        <p:nvSpPr>
          <p:cNvPr id="6" name="problem-b-0">
            <a:extLst xmlns:a="http://schemas.openxmlformats.org/drawingml/2006/main">
              <a:ext uri="{FF2B5EF4-FFF2-40B4-BE49-F238E27FC236}">
                <a16:creationId xmlns:a16="http://schemas.microsoft.com/office/drawing/2014/main" id="{F95BD604-857D-410E-AB9B-27CB4E5492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0" y="2238375"/>
            <a:ext cx="72390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6C7380"/>
                </a:solidFill>
              </a:defRPr>
            </a:pPr>
            <a:r>
              <a:rPr sz="1350" b="0">
                <a:solidFill>
                  <a:srgbClr val="6C7380"/>
                </a:solidFill>
              </a:rPr>
              <a:t>Fotos ohne verbindliche Fahrzeug- und Schichtlogik</a:t>
            </a:r>
          </a:p>
        </p:txBody>
      </p:sp>
      <p:sp>
        <p:nvSpPr>
          <p:cNvPr id="7" name="problem-line-0">
            <a:extLst xmlns:a="http://schemas.openxmlformats.org/drawingml/2006/main">
              <a:ext uri="{FF2B5EF4-FFF2-40B4-BE49-F238E27FC236}">
                <a16:creationId xmlns:a16="http://schemas.microsoft.com/office/drawing/2014/main" id="{C33A26D9-4973-42BE-B2D2-54CE3E4A5F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52550" y="2771775"/>
            <a:ext cx="93154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E6E8EC"/>
            </a:solidFill>
            <a:prstDash val="solid"/>
          </a:ln>
        </p:spPr>
      </p:sp>
      <p:sp>
        <p:nvSpPr>
          <p:cNvPr id="8" name="problem-n-1">
            <a:extLst xmlns:a="http://schemas.openxmlformats.org/drawingml/2006/main">
              <a:ext uri="{FF2B5EF4-FFF2-40B4-BE49-F238E27FC236}">
                <a16:creationId xmlns:a16="http://schemas.microsoft.com/office/drawing/2014/main" id="{8234785C-3AE8-4B6A-BEDE-669E34AB6D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114675"/>
            <a:ext cx="4953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E46F2B"/>
                </a:solidFill>
              </a:defRPr>
            </a:pPr>
            <a:r>
              <a:rPr sz="1050" b="1">
                <a:solidFill>
                  <a:srgbClr val="E46F2B"/>
                </a:solidFill>
              </a:rPr>
              <a:t>02</a:t>
            </a:r>
          </a:p>
        </p:txBody>
      </p:sp>
      <p:sp>
        <p:nvSpPr>
          <p:cNvPr id="9" name="problem-h-1">
            <a:extLst xmlns:a="http://schemas.openxmlformats.org/drawingml/2006/main">
              <a:ext uri="{FF2B5EF4-FFF2-40B4-BE49-F238E27FC236}">
                <a16:creationId xmlns:a16="http://schemas.microsoft.com/office/drawing/2014/main" id="{8DAEB7A0-C0EE-490A-961A-4425C29A0F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52550" y="3086100"/>
            <a:ext cx="18097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0A0B0D"/>
                </a:solidFill>
              </a:defRPr>
            </a:pPr>
            <a:r>
              <a:rPr sz="1725" b="1">
                <a:solidFill>
                  <a:srgbClr val="0A0B0D"/>
                </a:solidFill>
              </a:rPr>
              <a:t>Papier</a:t>
            </a:r>
          </a:p>
        </p:txBody>
      </p:sp>
      <p:sp>
        <p:nvSpPr>
          <p:cNvPr id="10" name="problem-b-1">
            <a:extLst xmlns:a="http://schemas.openxmlformats.org/drawingml/2006/main">
              <a:ext uri="{FF2B5EF4-FFF2-40B4-BE49-F238E27FC236}">
                <a16:creationId xmlns:a16="http://schemas.microsoft.com/office/drawing/2014/main" id="{6FA3BE64-240D-436A-AD57-8709FA06EB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0" y="3114675"/>
            <a:ext cx="72390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6C7380"/>
                </a:solidFill>
              </a:defRPr>
            </a:pPr>
            <a:r>
              <a:rPr sz="1350" b="0">
                <a:solidFill>
                  <a:srgbClr val="6C7380"/>
                </a:solidFill>
              </a:rPr>
              <a:t>Kontrollen ohne durchsuchbare Beweiskette</a:t>
            </a:r>
          </a:p>
        </p:txBody>
      </p:sp>
      <p:sp>
        <p:nvSpPr>
          <p:cNvPr id="11" name="problem-line-1">
            <a:extLst xmlns:a="http://schemas.openxmlformats.org/drawingml/2006/main">
              <a:ext uri="{FF2B5EF4-FFF2-40B4-BE49-F238E27FC236}">
                <a16:creationId xmlns:a16="http://schemas.microsoft.com/office/drawing/2014/main" id="{BE5EB373-37B6-4E4D-8FC5-F5D43685E8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52550" y="3648075"/>
            <a:ext cx="93154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E6E8EC"/>
            </a:solidFill>
            <a:prstDash val="solid"/>
          </a:ln>
        </p:spPr>
      </p:sp>
      <p:sp>
        <p:nvSpPr>
          <p:cNvPr id="12" name="problem-n-2">
            <a:extLst xmlns:a="http://schemas.openxmlformats.org/drawingml/2006/main">
              <a:ext uri="{FF2B5EF4-FFF2-40B4-BE49-F238E27FC236}">
                <a16:creationId xmlns:a16="http://schemas.microsoft.com/office/drawing/2014/main" id="{89ECF3AF-FA3A-47F5-92FB-E44AEED3D7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90975"/>
            <a:ext cx="4953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E46F2B"/>
                </a:solidFill>
              </a:defRPr>
            </a:pPr>
            <a:r>
              <a:rPr sz="1050" b="1">
                <a:solidFill>
                  <a:srgbClr val="E46F2B"/>
                </a:solidFill>
              </a:rPr>
              <a:t>03</a:t>
            </a:r>
          </a:p>
        </p:txBody>
      </p:sp>
      <p:sp>
        <p:nvSpPr>
          <p:cNvPr id="13" name="problem-h-2">
            <a:extLst xmlns:a="http://schemas.openxmlformats.org/drawingml/2006/main">
              <a:ext uri="{FF2B5EF4-FFF2-40B4-BE49-F238E27FC236}">
                <a16:creationId xmlns:a16="http://schemas.microsoft.com/office/drawing/2014/main" id="{E223882C-CC08-426A-ABE4-26B0D09951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52550" y="3962400"/>
            <a:ext cx="18097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0A0B0D"/>
                </a:solidFill>
              </a:defRPr>
            </a:pPr>
            <a:r>
              <a:rPr sz="1725" b="1">
                <a:solidFill>
                  <a:srgbClr val="0A0B0D"/>
                </a:solidFill>
              </a:rPr>
              <a:t>Tabellen</a:t>
            </a:r>
          </a:p>
        </p:txBody>
      </p:sp>
      <p:sp>
        <p:nvSpPr>
          <p:cNvPr id="14" name="problem-b-2">
            <a:extLst xmlns:a="http://schemas.openxmlformats.org/drawingml/2006/main">
              <a:ext uri="{FF2B5EF4-FFF2-40B4-BE49-F238E27FC236}">
                <a16:creationId xmlns:a16="http://schemas.microsoft.com/office/drawing/2014/main" id="{AFB73B76-C3D7-4388-A00B-E2D4030DC1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0" y="3990975"/>
            <a:ext cx="72390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6C7380"/>
                </a:solidFill>
              </a:defRPr>
            </a:pPr>
            <a:r>
              <a:rPr sz="1350" b="0">
                <a:solidFill>
                  <a:srgbClr val="6C7380"/>
                </a:solidFill>
              </a:rPr>
              <a:t>Kosten und Fristen ohne operativen Status</a:t>
            </a:r>
          </a:p>
        </p:txBody>
      </p:sp>
      <p:sp>
        <p:nvSpPr>
          <p:cNvPr id="15" name="problem-line-2">
            <a:extLst xmlns:a="http://schemas.openxmlformats.org/drawingml/2006/main">
              <a:ext uri="{FF2B5EF4-FFF2-40B4-BE49-F238E27FC236}">
                <a16:creationId xmlns:a16="http://schemas.microsoft.com/office/drawing/2014/main" id="{65F94884-3C0E-4C08-854F-792DE8D59D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52550" y="4524375"/>
            <a:ext cx="93154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E6E8EC"/>
            </a:solidFill>
            <a:prstDash val="solid"/>
          </a:ln>
        </p:spPr>
      </p:sp>
      <p:sp>
        <p:nvSpPr>
          <p:cNvPr id="16" name="problem-n-3">
            <a:extLst xmlns:a="http://schemas.openxmlformats.org/drawingml/2006/main">
              <a:ext uri="{FF2B5EF4-FFF2-40B4-BE49-F238E27FC236}">
                <a16:creationId xmlns:a16="http://schemas.microsoft.com/office/drawing/2014/main" id="{D241A288-D7FF-4A28-93A9-11D6F42254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867275"/>
            <a:ext cx="4953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E46F2B"/>
                </a:solidFill>
              </a:defRPr>
            </a:pPr>
            <a:r>
              <a:rPr sz="1050" b="1">
                <a:solidFill>
                  <a:srgbClr val="E46F2B"/>
                </a:solidFill>
              </a:rPr>
              <a:t>04</a:t>
            </a:r>
          </a:p>
        </p:txBody>
      </p:sp>
      <p:sp>
        <p:nvSpPr>
          <p:cNvPr id="17" name="problem-h-3">
            <a:extLst xmlns:a="http://schemas.openxmlformats.org/drawingml/2006/main">
              <a:ext uri="{FF2B5EF4-FFF2-40B4-BE49-F238E27FC236}">
                <a16:creationId xmlns:a16="http://schemas.microsoft.com/office/drawing/2014/main" id="{8DFE97C1-7E1B-45BA-B9AA-850C937341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52550" y="4838700"/>
            <a:ext cx="18097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0A0B0D"/>
                </a:solidFill>
              </a:defRPr>
            </a:pPr>
            <a:r>
              <a:rPr sz="1725" b="1">
                <a:solidFill>
                  <a:srgbClr val="0A0B0D"/>
                </a:solidFill>
              </a:rPr>
              <a:t>E-Mail</a:t>
            </a:r>
          </a:p>
        </p:txBody>
      </p:sp>
      <p:sp>
        <p:nvSpPr>
          <p:cNvPr id="18" name="problem-b-3">
            <a:extLst xmlns:a="http://schemas.openxmlformats.org/drawingml/2006/main">
              <a:ext uri="{FF2B5EF4-FFF2-40B4-BE49-F238E27FC236}">
                <a16:creationId xmlns:a16="http://schemas.microsoft.com/office/drawing/2014/main" id="{121B9114-4747-4539-96CF-0ECA8629C0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0" y="4867275"/>
            <a:ext cx="72390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6C7380"/>
                </a:solidFill>
              </a:defRPr>
            </a:pPr>
            <a:r>
              <a:rPr sz="1350" b="0">
                <a:solidFill>
                  <a:srgbClr val="6C7380"/>
                </a:solidFill>
              </a:rPr>
              <a:t>Schadenunterlagen ohne gemeinsame Fallakte</a:t>
            </a:r>
          </a:p>
        </p:txBody>
      </p:sp>
      <p:sp>
        <p:nvSpPr>
          <p:cNvPr id="19" name="problem-line-3">
            <a:extLst xmlns:a="http://schemas.openxmlformats.org/drawingml/2006/main">
              <a:ext uri="{FF2B5EF4-FFF2-40B4-BE49-F238E27FC236}">
                <a16:creationId xmlns:a16="http://schemas.microsoft.com/office/drawing/2014/main" id="{8825E266-8BFC-4695-993C-784870C611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52550" y="5400675"/>
            <a:ext cx="93154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E6E8EC"/>
            </a:solidFill>
            <a:prstDash val="solid"/>
          </a:ln>
        </p:spPr>
      </p:sp>
    </p:spTree>
    <p:extLst>
      <p:ext uri="{BB962C8B-B14F-4D97-AF65-F5344CB8AC3E}">
        <p14:creationId xmlns:p14="http://schemas.microsoft.com/office/powerpoint/2010/main" val="1359735698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9" name="section-3">
            <a:extLst xmlns:a="http://schemas.openxmlformats.org/drawingml/2006/main">
              <a:ext uri="{FF2B5EF4-FFF2-40B4-BE49-F238E27FC236}">
                <a16:creationId xmlns:a16="http://schemas.microsoft.com/office/drawing/2014/main" id="{A59A5C1F-EBC1-4676-9E11-3C28C4FCE6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23850"/>
            <a:ext cx="400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E46F2B"/>
                </a:solidFill>
              </a:defRPr>
            </a:pPr>
            <a:r>
              <a:rPr sz="900" b="1">
                <a:solidFill>
                  <a:srgbClr val="E46F2B"/>
                </a:solidFill>
              </a:rPr>
              <a:t>EIN ABLAUF</a:t>
            </a:r>
          </a:p>
        </p:txBody>
      </p:sp>
      <p:sp>
        <p:nvSpPr>
          <p:cNvPr id="2" name="page-3">
            <a:extLst xmlns:a="http://schemas.openxmlformats.org/drawingml/2006/main">
              <a:ext uri="{FF2B5EF4-FFF2-40B4-BE49-F238E27FC236}">
                <a16:creationId xmlns:a16="http://schemas.microsoft.com/office/drawing/2014/main" id="{0BF58981-58D2-4A89-8FB6-C456E5931B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29950" y="323850"/>
            <a:ext cx="5334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6C7380"/>
                </a:solidFill>
              </a:defRPr>
            </a:pPr>
            <a:r>
              <a:rPr sz="900" b="1">
                <a:solidFill>
                  <a:srgbClr val="6C7380"/>
                </a:solidFill>
              </a:rPr>
              <a:t>03</a:t>
            </a:r>
          </a:p>
        </p:txBody>
      </p:sp>
      <p:sp>
        <p:nvSpPr>
          <p:cNvPr id="3" name="title-01qd60">
            <a:extLst xmlns:a="http://schemas.openxmlformats.org/drawingml/2006/main">
              <a:ext uri="{FF2B5EF4-FFF2-40B4-BE49-F238E27FC236}">
                <a16:creationId xmlns:a16="http://schemas.microsoft.com/office/drawing/2014/main" id="{FBCAE3D1-4B3B-4345-BF43-4F56B7D796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62000"/>
            <a:ext cx="106680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150" b="1">
                <a:solidFill>
                  <a:srgbClr val="0A0B0D"/>
                </a:solidFill>
              </a:defRPr>
            </a:pPr>
            <a:r>
              <a:rPr sz="3150" b="1">
                <a:solidFill>
                  <a:srgbClr val="0A0B0D"/>
                </a:solidFill>
              </a:rPr>
              <a:t>Vom Fahrerfoto bis zur Schadenakte bleibt alles verbunden.</a:t>
            </a:r>
          </a:p>
        </p:txBody>
      </p:sp>
      <p:sp>
        <p:nvSpPr>
          <p:cNvPr id="4" name="flow-line-0">
            <a:extLst xmlns:a="http://schemas.openxmlformats.org/drawingml/2006/main">
              <a:ext uri="{FF2B5EF4-FFF2-40B4-BE49-F238E27FC236}">
                <a16:creationId xmlns:a16="http://schemas.microsoft.com/office/drawing/2014/main" id="{14B50C1F-D14D-4661-8CD4-9D98A7CDA6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90725" y="3067050"/>
            <a:ext cx="8763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E46F2B"/>
            </a:solidFill>
            <a:prstDash val="solid"/>
          </a:ln>
        </p:spPr>
      </p:sp>
      <p:sp>
        <p:nvSpPr>
          <p:cNvPr id="5" name="flow-box-0">
            <a:extLst xmlns:a="http://schemas.openxmlformats.org/drawingml/2006/main">
              <a:ext uri="{FF2B5EF4-FFF2-40B4-BE49-F238E27FC236}">
                <a16:creationId xmlns:a16="http://schemas.microsoft.com/office/drawing/2014/main" id="{B8193F61-AF0F-4D82-BD5A-95EBF9F327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266950"/>
            <a:ext cx="1676400" cy="1676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AFAFB"/>
          </a:solidFill>
          <a:ln xmlns:a="http://schemas.openxmlformats.org/drawingml/2006/main" w="9525">
            <a:solidFill>
              <a:srgbClr val="E6E8EC"/>
            </a:solidFill>
            <a:prstDash val="solid"/>
          </a:ln>
        </p:spPr>
      </p:sp>
      <p:sp>
        <p:nvSpPr>
          <p:cNvPr id="6" name="flow-n-0">
            <a:extLst xmlns:a="http://schemas.openxmlformats.org/drawingml/2006/main">
              <a:ext uri="{FF2B5EF4-FFF2-40B4-BE49-F238E27FC236}">
                <a16:creationId xmlns:a16="http://schemas.microsoft.com/office/drawing/2014/main" id="{080D3FDD-87C4-4D0D-9450-B09C4FA216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457450"/>
            <a:ext cx="4381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E46F2B"/>
                </a:solidFill>
              </a:defRPr>
            </a:pPr>
            <a:r>
              <a:rPr sz="900" b="1">
                <a:solidFill>
                  <a:srgbClr val="E46F2B"/>
                </a:solidFill>
              </a:rPr>
              <a:t>01</a:t>
            </a:r>
          </a:p>
        </p:txBody>
      </p:sp>
      <p:sp>
        <p:nvSpPr>
          <p:cNvPr id="7" name="flow-h-0">
            <a:extLst xmlns:a="http://schemas.openxmlformats.org/drawingml/2006/main">
              <a:ext uri="{FF2B5EF4-FFF2-40B4-BE49-F238E27FC236}">
                <a16:creationId xmlns:a16="http://schemas.microsoft.com/office/drawing/2014/main" id="{DAB53135-DF54-488E-A880-700CA35F31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876550"/>
            <a:ext cx="1333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0A0B0D"/>
                </a:solidFill>
              </a:defRPr>
            </a:pPr>
            <a:r>
              <a:rPr sz="1650" b="1">
                <a:solidFill>
                  <a:srgbClr val="0A0B0D"/>
                </a:solidFill>
              </a:rPr>
              <a:t>Kontrolle</a:t>
            </a:r>
          </a:p>
        </p:txBody>
      </p:sp>
      <p:sp>
        <p:nvSpPr>
          <p:cNvPr id="8" name="flow-b-0">
            <a:extLst xmlns:a="http://schemas.openxmlformats.org/drawingml/2006/main">
              <a:ext uri="{FF2B5EF4-FFF2-40B4-BE49-F238E27FC236}">
                <a16:creationId xmlns:a16="http://schemas.microsoft.com/office/drawing/2014/main" id="{E45D55DE-43F8-4A26-B34D-721E8F5E98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3314700"/>
            <a:ext cx="13335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6C7380"/>
                </a:solidFill>
              </a:defRPr>
            </a:pPr>
            <a:r>
              <a:rPr sz="1125" b="0">
                <a:solidFill>
                  <a:srgbClr val="6C7380"/>
                </a:solidFill>
              </a:rPr>
              <a:t>Fahrer erfasst den Zustand</a:t>
            </a:r>
          </a:p>
        </p:txBody>
      </p:sp>
      <p:sp>
        <p:nvSpPr>
          <p:cNvPr id="9" name="flow-line-1">
            <a:extLst xmlns:a="http://schemas.openxmlformats.org/drawingml/2006/main">
              <a:ext uri="{FF2B5EF4-FFF2-40B4-BE49-F238E27FC236}">
                <a16:creationId xmlns:a16="http://schemas.microsoft.com/office/drawing/2014/main" id="{13F168D6-55F5-46E9-98C4-3CB5FFEC18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57675" y="3067050"/>
            <a:ext cx="8763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E46F2B"/>
            </a:solidFill>
            <a:prstDash val="solid"/>
          </a:ln>
        </p:spPr>
      </p:sp>
      <p:sp>
        <p:nvSpPr>
          <p:cNvPr id="10" name="flow-box-1">
            <a:extLst xmlns:a="http://schemas.openxmlformats.org/drawingml/2006/main">
              <a:ext uri="{FF2B5EF4-FFF2-40B4-BE49-F238E27FC236}">
                <a16:creationId xmlns:a16="http://schemas.microsoft.com/office/drawing/2014/main" id="{2500A15C-C0E8-44E0-B75F-B9507B9E16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76550" y="2266950"/>
            <a:ext cx="1676400" cy="1676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AFAFB"/>
          </a:solidFill>
          <a:ln xmlns:a="http://schemas.openxmlformats.org/drawingml/2006/main" w="9525">
            <a:solidFill>
              <a:srgbClr val="E6E8EC"/>
            </a:solidFill>
            <a:prstDash val="solid"/>
          </a:ln>
        </p:spPr>
      </p:sp>
      <p:sp>
        <p:nvSpPr>
          <p:cNvPr id="11" name="flow-n-1">
            <a:extLst xmlns:a="http://schemas.openxmlformats.org/drawingml/2006/main">
              <a:ext uri="{FF2B5EF4-FFF2-40B4-BE49-F238E27FC236}">
                <a16:creationId xmlns:a16="http://schemas.microsoft.com/office/drawing/2014/main" id="{9B414331-F981-43C7-9B4C-4D4CAD78AD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48000" y="2457450"/>
            <a:ext cx="4381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E46F2B"/>
                </a:solidFill>
              </a:defRPr>
            </a:pPr>
            <a:r>
              <a:rPr sz="900" b="1">
                <a:solidFill>
                  <a:srgbClr val="E46F2B"/>
                </a:solidFill>
              </a:rPr>
              <a:t>02</a:t>
            </a:r>
          </a:p>
        </p:txBody>
      </p:sp>
      <p:sp>
        <p:nvSpPr>
          <p:cNvPr id="12" name="flow-h-1">
            <a:extLst xmlns:a="http://schemas.openxmlformats.org/drawingml/2006/main">
              <a:ext uri="{FF2B5EF4-FFF2-40B4-BE49-F238E27FC236}">
                <a16:creationId xmlns:a16="http://schemas.microsoft.com/office/drawing/2014/main" id="{8E59C9A5-CE12-4841-8EC5-2BAE8AE321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48000" y="2876550"/>
            <a:ext cx="1333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0A0B0D"/>
                </a:solidFill>
              </a:defRPr>
            </a:pPr>
            <a:r>
              <a:rPr sz="1650" b="1">
                <a:solidFill>
                  <a:srgbClr val="0A0B0D"/>
                </a:solidFill>
              </a:rPr>
              <a:t>Prüfung</a:t>
            </a:r>
          </a:p>
        </p:txBody>
      </p:sp>
      <p:sp>
        <p:nvSpPr>
          <p:cNvPr id="13" name="flow-b-1">
            <a:extLst xmlns:a="http://schemas.openxmlformats.org/drawingml/2006/main">
              <a:ext uri="{FF2B5EF4-FFF2-40B4-BE49-F238E27FC236}">
                <a16:creationId xmlns:a16="http://schemas.microsoft.com/office/drawing/2014/main" id="{981A70BA-0F68-4D88-BDEB-336521E5F2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48000" y="3314700"/>
            <a:ext cx="13335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6C7380"/>
                </a:solidFill>
              </a:defRPr>
            </a:pPr>
            <a:r>
              <a:rPr sz="1125" b="0">
                <a:solidFill>
                  <a:srgbClr val="6C7380"/>
                </a:solidFill>
              </a:rPr>
              <a:t>Disposition sieht Ausnahmen</a:t>
            </a:r>
          </a:p>
        </p:txBody>
      </p:sp>
      <p:sp>
        <p:nvSpPr>
          <p:cNvPr id="14" name="flow-line-2">
            <a:extLst xmlns:a="http://schemas.openxmlformats.org/drawingml/2006/main">
              <a:ext uri="{FF2B5EF4-FFF2-40B4-BE49-F238E27FC236}">
                <a16:creationId xmlns:a16="http://schemas.microsoft.com/office/drawing/2014/main" id="{CD718E49-7AFC-4712-8EEB-06B738FB90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24625" y="3067050"/>
            <a:ext cx="8763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E46F2B"/>
            </a:solidFill>
            <a:prstDash val="solid"/>
          </a:ln>
        </p:spPr>
      </p:sp>
      <p:sp>
        <p:nvSpPr>
          <p:cNvPr id="15" name="flow-box-2">
            <a:extLst xmlns:a="http://schemas.openxmlformats.org/drawingml/2006/main">
              <a:ext uri="{FF2B5EF4-FFF2-40B4-BE49-F238E27FC236}">
                <a16:creationId xmlns:a16="http://schemas.microsoft.com/office/drawing/2014/main" id="{0D81F4F9-883A-4FDB-80AA-463FBC065B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0" y="2266950"/>
            <a:ext cx="1676400" cy="1676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AFAFB"/>
          </a:solidFill>
          <a:ln xmlns:a="http://schemas.openxmlformats.org/drawingml/2006/main" w="9525">
            <a:solidFill>
              <a:srgbClr val="E6E8EC"/>
            </a:solidFill>
            <a:prstDash val="solid"/>
          </a:ln>
        </p:spPr>
      </p:sp>
      <p:sp>
        <p:nvSpPr>
          <p:cNvPr id="16" name="flow-n-2">
            <a:extLst xmlns:a="http://schemas.openxmlformats.org/drawingml/2006/main">
              <a:ext uri="{FF2B5EF4-FFF2-40B4-BE49-F238E27FC236}">
                <a16:creationId xmlns:a16="http://schemas.microsoft.com/office/drawing/2014/main" id="{9D63CB01-CBC6-43D9-8696-5E9EB361E1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14950" y="2457450"/>
            <a:ext cx="4381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E46F2B"/>
                </a:solidFill>
              </a:defRPr>
            </a:pPr>
            <a:r>
              <a:rPr sz="900" b="1">
                <a:solidFill>
                  <a:srgbClr val="E46F2B"/>
                </a:solidFill>
              </a:rPr>
              <a:t>03</a:t>
            </a:r>
          </a:p>
        </p:txBody>
      </p:sp>
      <p:sp>
        <p:nvSpPr>
          <p:cNvPr id="17" name="flow-h-2">
            <a:extLst xmlns:a="http://schemas.openxmlformats.org/drawingml/2006/main">
              <a:ext uri="{FF2B5EF4-FFF2-40B4-BE49-F238E27FC236}">
                <a16:creationId xmlns:a16="http://schemas.microsoft.com/office/drawing/2014/main" id="{712E8B44-7E88-4C6D-8826-DBBC42ED2D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14950" y="2876550"/>
            <a:ext cx="1333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0A0B0D"/>
                </a:solidFill>
              </a:defRPr>
            </a:pPr>
            <a:r>
              <a:rPr sz="1650" b="1">
                <a:solidFill>
                  <a:srgbClr val="0A0B0D"/>
                </a:solidFill>
              </a:rPr>
              <a:t>Vorfall</a:t>
            </a:r>
          </a:p>
        </p:txBody>
      </p:sp>
      <p:sp>
        <p:nvSpPr>
          <p:cNvPr id="18" name="flow-b-2">
            <a:extLst xmlns:a="http://schemas.openxmlformats.org/drawingml/2006/main">
              <a:ext uri="{FF2B5EF4-FFF2-40B4-BE49-F238E27FC236}">
                <a16:creationId xmlns:a16="http://schemas.microsoft.com/office/drawing/2014/main" id="{B12BA842-4015-42B2-A85A-9AF64AFE9B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14950" y="3314700"/>
            <a:ext cx="13335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6C7380"/>
                </a:solidFill>
              </a:defRPr>
            </a:pPr>
            <a:r>
              <a:rPr sz="1125" b="0">
                <a:solidFill>
                  <a:srgbClr val="6C7380"/>
                </a:solidFill>
              </a:rPr>
              <a:t>Daten und Fotos im Fall</a:t>
            </a:r>
          </a:p>
        </p:txBody>
      </p:sp>
      <p:sp>
        <p:nvSpPr>
          <p:cNvPr id="19" name="flow-line-3">
            <a:extLst xmlns:a="http://schemas.openxmlformats.org/drawingml/2006/main">
              <a:ext uri="{FF2B5EF4-FFF2-40B4-BE49-F238E27FC236}">
                <a16:creationId xmlns:a16="http://schemas.microsoft.com/office/drawing/2014/main" id="{367A3291-F58C-47DD-BB55-8BDABCFF0B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91575" y="3067050"/>
            <a:ext cx="8763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E46F2B"/>
            </a:solidFill>
            <a:prstDash val="solid"/>
          </a:ln>
        </p:spPr>
      </p:sp>
      <p:sp>
        <p:nvSpPr>
          <p:cNvPr id="20" name="flow-box-3">
            <a:extLst xmlns:a="http://schemas.openxmlformats.org/drawingml/2006/main">
              <a:ext uri="{FF2B5EF4-FFF2-40B4-BE49-F238E27FC236}">
                <a16:creationId xmlns:a16="http://schemas.microsoft.com/office/drawing/2014/main" id="{304B4838-9582-4311-B6C6-DE435B0F84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10450" y="2266950"/>
            <a:ext cx="1676400" cy="1676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AFAFB"/>
          </a:solidFill>
          <a:ln xmlns:a="http://schemas.openxmlformats.org/drawingml/2006/main" w="9525">
            <a:solidFill>
              <a:srgbClr val="E6E8EC"/>
            </a:solidFill>
            <a:prstDash val="solid"/>
          </a:ln>
        </p:spPr>
      </p:sp>
      <p:sp>
        <p:nvSpPr>
          <p:cNvPr id="21" name="flow-n-3">
            <a:extLst xmlns:a="http://schemas.openxmlformats.org/drawingml/2006/main">
              <a:ext uri="{FF2B5EF4-FFF2-40B4-BE49-F238E27FC236}">
                <a16:creationId xmlns:a16="http://schemas.microsoft.com/office/drawing/2014/main" id="{020E8B3A-0A2F-4EC2-8A53-E08F33D55E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81900" y="2457450"/>
            <a:ext cx="4381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E46F2B"/>
                </a:solidFill>
              </a:defRPr>
            </a:pPr>
            <a:r>
              <a:rPr sz="900" b="1">
                <a:solidFill>
                  <a:srgbClr val="E46F2B"/>
                </a:solidFill>
              </a:rPr>
              <a:t>04</a:t>
            </a:r>
          </a:p>
        </p:txBody>
      </p:sp>
      <p:sp>
        <p:nvSpPr>
          <p:cNvPr id="22" name="flow-h-3">
            <a:extLst xmlns:a="http://schemas.openxmlformats.org/drawingml/2006/main">
              <a:ext uri="{FF2B5EF4-FFF2-40B4-BE49-F238E27FC236}">
                <a16:creationId xmlns:a16="http://schemas.microsoft.com/office/drawing/2014/main" id="{66AB80AA-7829-4A36-B359-88D937D28F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81900" y="2876550"/>
            <a:ext cx="1333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0A0B0D"/>
                </a:solidFill>
              </a:defRPr>
            </a:pPr>
            <a:r>
              <a:rPr sz="1650" b="1">
                <a:solidFill>
                  <a:srgbClr val="0A0B0D"/>
                </a:solidFill>
              </a:rPr>
              <a:t>Reparatur</a:t>
            </a:r>
          </a:p>
        </p:txBody>
      </p:sp>
      <p:sp>
        <p:nvSpPr>
          <p:cNvPr id="23" name="flow-b-3">
            <a:extLst xmlns:a="http://schemas.openxmlformats.org/drawingml/2006/main">
              <a:ext uri="{FF2B5EF4-FFF2-40B4-BE49-F238E27FC236}">
                <a16:creationId xmlns:a16="http://schemas.microsoft.com/office/drawing/2014/main" id="{3851E43D-131E-4C37-BEA4-52997A171D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81900" y="3314700"/>
            <a:ext cx="13335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6C7380"/>
                </a:solidFill>
              </a:defRPr>
            </a:pPr>
            <a:r>
              <a:rPr sz="1125" b="0">
                <a:solidFill>
                  <a:srgbClr val="6C7380"/>
                </a:solidFill>
              </a:rPr>
              <a:t>Kosten, Status, Werkstatt</a:t>
            </a:r>
          </a:p>
        </p:txBody>
      </p:sp>
      <p:sp>
        <p:nvSpPr>
          <p:cNvPr id="24" name="flow-box-4">
            <a:extLst xmlns:a="http://schemas.openxmlformats.org/drawingml/2006/main">
              <a:ext uri="{FF2B5EF4-FFF2-40B4-BE49-F238E27FC236}">
                <a16:creationId xmlns:a16="http://schemas.microsoft.com/office/drawing/2014/main" id="{C39F1CB8-BA41-4F38-8C10-D8BAA7F6B5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77400" y="2266950"/>
            <a:ext cx="1676400" cy="1676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A0B0D"/>
          </a:solidFill>
          <a:ln xmlns:a="http://schemas.openxmlformats.org/drawingml/2006/main" w="9525">
            <a:solidFill>
              <a:srgbClr val="0A0B0D"/>
            </a:solidFill>
            <a:prstDash val="solid"/>
          </a:ln>
        </p:spPr>
      </p:sp>
      <p:sp>
        <p:nvSpPr>
          <p:cNvPr id="25" name="flow-n-4">
            <a:extLst xmlns:a="http://schemas.openxmlformats.org/drawingml/2006/main">
              <a:ext uri="{FF2B5EF4-FFF2-40B4-BE49-F238E27FC236}">
                <a16:creationId xmlns:a16="http://schemas.microsoft.com/office/drawing/2014/main" id="{91B8E7EF-5A56-4737-9858-5734587188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48850" y="2457450"/>
            <a:ext cx="4381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E46F2B"/>
                </a:solidFill>
              </a:defRPr>
            </a:pPr>
            <a:r>
              <a:rPr sz="900" b="1">
                <a:solidFill>
                  <a:srgbClr val="E46F2B"/>
                </a:solidFill>
              </a:rPr>
              <a:t>05</a:t>
            </a:r>
          </a:p>
        </p:txBody>
      </p:sp>
      <p:sp>
        <p:nvSpPr>
          <p:cNvPr id="26" name="flow-h-4">
            <a:extLst xmlns:a="http://schemas.openxmlformats.org/drawingml/2006/main">
              <a:ext uri="{FF2B5EF4-FFF2-40B4-BE49-F238E27FC236}">
                <a16:creationId xmlns:a16="http://schemas.microsoft.com/office/drawing/2014/main" id="{EE26E417-6A90-4036-9B38-43E1EBE9F4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48850" y="2876550"/>
            <a:ext cx="1333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FFFFFF"/>
                </a:solidFill>
              </a:defRPr>
            </a:pPr>
            <a:r>
              <a:rPr sz="1650" b="1">
                <a:solidFill>
                  <a:srgbClr val="FFFFFF"/>
                </a:solidFill>
              </a:rPr>
              <a:t>Akte</a:t>
            </a:r>
          </a:p>
        </p:txBody>
      </p:sp>
      <p:sp>
        <p:nvSpPr>
          <p:cNvPr id="27" name="flow-b-4">
            <a:extLst xmlns:a="http://schemas.openxmlformats.org/drawingml/2006/main">
              <a:ext uri="{FF2B5EF4-FFF2-40B4-BE49-F238E27FC236}">
                <a16:creationId xmlns:a16="http://schemas.microsoft.com/office/drawing/2014/main" id="{5550D82A-AA69-481A-9B67-2185EEAD50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48850" y="3314700"/>
            <a:ext cx="13335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D4D4D8"/>
                </a:solidFill>
              </a:defRPr>
            </a:pPr>
            <a:r>
              <a:rPr sz="1125" b="0">
                <a:solidFill>
                  <a:srgbClr val="D4D4D8"/>
                </a:solidFill>
              </a:rPr>
              <a:t>Strukturiert und teilbar</a:t>
            </a:r>
          </a:p>
        </p:txBody>
      </p:sp>
      <p:sp>
        <p:nvSpPr>
          <p:cNvPr id="28" name="flow-result">
            <a:extLst xmlns:a="http://schemas.openxmlformats.org/drawingml/2006/main">
              <a:ext uri="{FF2B5EF4-FFF2-40B4-BE49-F238E27FC236}">
                <a16:creationId xmlns:a16="http://schemas.microsoft.com/office/drawing/2014/main" id="{9FC2E60F-BB59-4EE4-990C-30FB5DA05D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762500"/>
            <a:ext cx="104775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950" b="1">
                <a:solidFill>
                  <a:srgbClr val="E46F2B"/>
                </a:solidFill>
              </a:defRPr>
            </a:pPr>
            <a:r>
              <a:rPr sz="1950" b="1">
                <a:solidFill>
                  <a:srgbClr val="E46F2B"/>
                </a:solidFill>
              </a:rPr>
              <a:t>Ein Fahrzeug · ein Fahrer · eine Schicht · ein Zeitfenster</a:t>
            </a:r>
          </a:p>
        </p:txBody>
      </p:sp>
    </p:spTree>
    <p:extLst>
      <p:ext uri="{BB962C8B-B14F-4D97-AF65-F5344CB8AC3E}">
        <p14:creationId xmlns:p14="http://schemas.microsoft.com/office/powerpoint/2010/main" val="130990261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0A0B0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7" name="section-4">
            <a:extLst xmlns:a="http://schemas.openxmlformats.org/drawingml/2006/main">
              <a:ext uri="{FF2B5EF4-FFF2-40B4-BE49-F238E27FC236}">
                <a16:creationId xmlns:a16="http://schemas.microsoft.com/office/drawing/2014/main" id="{40ABC607-BCC6-43B4-BCDF-D6F1916524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23850"/>
            <a:ext cx="400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E46F2B"/>
                </a:solidFill>
              </a:defRPr>
            </a:pPr>
            <a:r>
              <a:rPr sz="900" b="1">
                <a:solidFill>
                  <a:srgbClr val="E46F2B"/>
                </a:solidFill>
              </a:rPr>
              <a:t>FAHRZEUGKONTROLLE</a:t>
            </a:r>
          </a:p>
        </p:txBody>
      </p:sp>
      <p:sp>
        <p:nvSpPr>
          <p:cNvPr id="2" name="page-4">
            <a:extLst xmlns:a="http://schemas.openxmlformats.org/drawingml/2006/main">
              <a:ext uri="{FF2B5EF4-FFF2-40B4-BE49-F238E27FC236}">
                <a16:creationId xmlns:a16="http://schemas.microsoft.com/office/drawing/2014/main" id="{1FE4B102-7FB4-4828-BE25-4055F5FA97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29950" y="323850"/>
            <a:ext cx="5334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6C7380"/>
                </a:solidFill>
              </a:defRPr>
            </a:pPr>
            <a:r>
              <a:rPr sz="900" b="1">
                <a:solidFill>
                  <a:srgbClr val="6C7380"/>
                </a:solidFill>
              </a:rPr>
              <a:t>04</a:t>
            </a:r>
          </a:p>
        </p:txBody>
      </p:sp>
      <p:sp>
        <p:nvSpPr>
          <p:cNvPr id="3" name="title-rxhrg5">
            <a:extLst xmlns:a="http://schemas.openxmlformats.org/drawingml/2006/main">
              <a:ext uri="{FF2B5EF4-FFF2-40B4-BE49-F238E27FC236}">
                <a16:creationId xmlns:a16="http://schemas.microsoft.com/office/drawing/2014/main" id="{D12743EB-5DCD-4A17-A848-71AD373855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62000"/>
            <a:ext cx="106680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150" b="1">
                <a:solidFill>
                  <a:srgbClr val="FFFFFF"/>
                </a:solidFill>
              </a:defRPr>
            </a:pPr>
            <a:r>
              <a:rPr sz="3150" b="1">
                <a:solidFill>
                  <a:srgbClr val="FFFFFF"/>
                </a:solidFill>
              </a:rPr>
              <a:t>Sechs Perspektiven machen die Schichtübergabe vergleichbar.</a:t>
            </a:r>
          </a:p>
        </p:txBody>
      </p:sp>
      <p:sp>
        <p:nvSpPr>
          <p:cNvPr id="4" name="angle-0">
            <a:extLst xmlns:a="http://schemas.openxmlformats.org/drawingml/2006/main">
              <a:ext uri="{FF2B5EF4-FFF2-40B4-BE49-F238E27FC236}">
                <a16:creationId xmlns:a16="http://schemas.microsoft.com/office/drawing/2014/main" id="{2CBEF75B-87E8-484D-9016-1602FE2AF4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381250"/>
            <a:ext cx="1752600" cy="10287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191D"/>
          </a:solidFill>
          <a:ln xmlns:a="http://schemas.openxmlformats.org/drawingml/2006/main" w="9525">
            <a:solidFill>
              <a:srgbClr val="34373E"/>
            </a:solidFill>
            <a:prstDash val="solid"/>
          </a:ln>
        </p:spPr>
      </p:sp>
      <p:sp>
        <p:nvSpPr>
          <p:cNvPr id="5" name="angle-num-0">
            <a:extLst xmlns:a="http://schemas.openxmlformats.org/drawingml/2006/main">
              <a:ext uri="{FF2B5EF4-FFF2-40B4-BE49-F238E27FC236}">
                <a16:creationId xmlns:a16="http://schemas.microsoft.com/office/drawing/2014/main" id="{35A35AD6-AF06-4E0F-A33B-F655FD78B2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2514600"/>
            <a:ext cx="3619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E46F2B"/>
                </a:solidFill>
              </a:defRPr>
            </a:pPr>
            <a:r>
              <a:rPr sz="825" b="1">
                <a:solidFill>
                  <a:srgbClr val="E46F2B"/>
                </a:solidFill>
              </a:rPr>
              <a:t>01</a:t>
            </a:r>
          </a:p>
        </p:txBody>
      </p:sp>
      <p:sp>
        <p:nvSpPr>
          <p:cNvPr id="6" name="angle-label-0">
            <a:extLst xmlns:a="http://schemas.openxmlformats.org/drawingml/2006/main">
              <a:ext uri="{FF2B5EF4-FFF2-40B4-BE49-F238E27FC236}">
                <a16:creationId xmlns:a16="http://schemas.microsoft.com/office/drawing/2014/main" id="{88503F92-1976-4F6F-9FAB-024A6F0A77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2857500"/>
            <a:ext cx="142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FFFFF"/>
                </a:solidFill>
              </a:defRPr>
            </a:pPr>
            <a:r>
              <a:rPr sz="1350" b="1">
                <a:solidFill>
                  <a:srgbClr val="FFFFFF"/>
                </a:solidFill>
              </a:rPr>
              <a:t>Vorne</a:t>
            </a:r>
          </a:p>
        </p:txBody>
      </p:sp>
      <p:sp>
        <p:nvSpPr>
          <p:cNvPr id="7" name="angle-1">
            <a:extLst xmlns:a="http://schemas.openxmlformats.org/drawingml/2006/main">
              <a:ext uri="{FF2B5EF4-FFF2-40B4-BE49-F238E27FC236}">
                <a16:creationId xmlns:a16="http://schemas.microsoft.com/office/drawing/2014/main" id="{199CFC5E-C0BE-4B91-ACA9-B5E932E1ED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47950" y="2381250"/>
            <a:ext cx="1752600" cy="10287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191D"/>
          </a:solidFill>
          <a:ln xmlns:a="http://schemas.openxmlformats.org/drawingml/2006/main" w="9525">
            <a:solidFill>
              <a:srgbClr val="34373E"/>
            </a:solidFill>
            <a:prstDash val="solid"/>
          </a:ln>
        </p:spPr>
      </p:sp>
      <p:sp>
        <p:nvSpPr>
          <p:cNvPr id="8" name="angle-num-1">
            <a:extLst xmlns:a="http://schemas.openxmlformats.org/drawingml/2006/main">
              <a:ext uri="{FF2B5EF4-FFF2-40B4-BE49-F238E27FC236}">
                <a16:creationId xmlns:a16="http://schemas.microsoft.com/office/drawing/2014/main" id="{44D0415B-8481-4D9F-8128-C40A1BF3B6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00350" y="2514600"/>
            <a:ext cx="3619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E46F2B"/>
                </a:solidFill>
              </a:defRPr>
            </a:pPr>
            <a:r>
              <a:rPr sz="825" b="1">
                <a:solidFill>
                  <a:srgbClr val="E46F2B"/>
                </a:solidFill>
              </a:rPr>
              <a:t>02</a:t>
            </a:r>
          </a:p>
        </p:txBody>
      </p:sp>
      <p:sp>
        <p:nvSpPr>
          <p:cNvPr id="9" name="angle-label-1">
            <a:extLst xmlns:a="http://schemas.openxmlformats.org/drawingml/2006/main">
              <a:ext uri="{FF2B5EF4-FFF2-40B4-BE49-F238E27FC236}">
                <a16:creationId xmlns:a16="http://schemas.microsoft.com/office/drawing/2014/main" id="{C5089E76-903E-4132-AECF-3677F91A9C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00350" y="2857500"/>
            <a:ext cx="142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FFFFF"/>
                </a:solidFill>
              </a:defRPr>
            </a:pPr>
            <a:r>
              <a:rPr sz="1350" b="1">
                <a:solidFill>
                  <a:srgbClr val="FFFFFF"/>
                </a:solidFill>
              </a:rPr>
              <a:t>Rechts</a:t>
            </a:r>
          </a:p>
        </p:txBody>
      </p:sp>
      <p:sp>
        <p:nvSpPr>
          <p:cNvPr id="10" name="angle-2">
            <a:extLst xmlns:a="http://schemas.openxmlformats.org/drawingml/2006/main">
              <a:ext uri="{FF2B5EF4-FFF2-40B4-BE49-F238E27FC236}">
                <a16:creationId xmlns:a16="http://schemas.microsoft.com/office/drawing/2014/main" id="{2899C0BF-E01E-4E5D-9F3F-4A74781C76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86300" y="2381250"/>
            <a:ext cx="1752600" cy="10287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191D"/>
          </a:solidFill>
          <a:ln xmlns:a="http://schemas.openxmlformats.org/drawingml/2006/main" w="9525">
            <a:solidFill>
              <a:srgbClr val="34373E"/>
            </a:solidFill>
            <a:prstDash val="solid"/>
          </a:ln>
        </p:spPr>
      </p:sp>
      <p:sp>
        <p:nvSpPr>
          <p:cNvPr id="11" name="angle-num-2">
            <a:extLst xmlns:a="http://schemas.openxmlformats.org/drawingml/2006/main">
              <a:ext uri="{FF2B5EF4-FFF2-40B4-BE49-F238E27FC236}">
                <a16:creationId xmlns:a16="http://schemas.microsoft.com/office/drawing/2014/main" id="{E0A10280-D4B9-474C-8AFD-CA33048ACA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38700" y="2514600"/>
            <a:ext cx="3619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E46F2B"/>
                </a:solidFill>
              </a:defRPr>
            </a:pPr>
            <a:r>
              <a:rPr sz="825" b="1">
                <a:solidFill>
                  <a:srgbClr val="E46F2B"/>
                </a:solidFill>
              </a:rPr>
              <a:t>03</a:t>
            </a:r>
          </a:p>
        </p:txBody>
      </p:sp>
      <p:sp>
        <p:nvSpPr>
          <p:cNvPr id="12" name="angle-label-2">
            <a:extLst xmlns:a="http://schemas.openxmlformats.org/drawingml/2006/main">
              <a:ext uri="{FF2B5EF4-FFF2-40B4-BE49-F238E27FC236}">
                <a16:creationId xmlns:a16="http://schemas.microsoft.com/office/drawing/2014/main" id="{FC4A23AF-0CE1-487F-9BFA-7964C56586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38700" y="2857500"/>
            <a:ext cx="142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FFFFF"/>
                </a:solidFill>
              </a:defRPr>
            </a:pPr>
            <a:r>
              <a:rPr sz="1350" b="1">
                <a:solidFill>
                  <a:srgbClr val="FFFFFF"/>
                </a:solidFill>
              </a:rPr>
              <a:t>Hinten</a:t>
            </a:r>
          </a:p>
        </p:txBody>
      </p:sp>
      <p:sp>
        <p:nvSpPr>
          <p:cNvPr id="13" name="angle-3">
            <a:extLst xmlns:a="http://schemas.openxmlformats.org/drawingml/2006/main">
              <a:ext uri="{FF2B5EF4-FFF2-40B4-BE49-F238E27FC236}">
                <a16:creationId xmlns:a16="http://schemas.microsoft.com/office/drawing/2014/main" id="{272F430B-D80B-446F-AFF1-E6940BBECD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695700"/>
            <a:ext cx="1752600" cy="10287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191D"/>
          </a:solidFill>
          <a:ln xmlns:a="http://schemas.openxmlformats.org/drawingml/2006/main" w="9525">
            <a:solidFill>
              <a:srgbClr val="34373E"/>
            </a:solidFill>
            <a:prstDash val="solid"/>
          </a:ln>
        </p:spPr>
      </p:sp>
      <p:sp>
        <p:nvSpPr>
          <p:cNvPr id="14" name="angle-num-3">
            <a:extLst xmlns:a="http://schemas.openxmlformats.org/drawingml/2006/main">
              <a:ext uri="{FF2B5EF4-FFF2-40B4-BE49-F238E27FC236}">
                <a16:creationId xmlns:a16="http://schemas.microsoft.com/office/drawing/2014/main" id="{4DF009BA-35BA-4E6B-9795-D8591AC1EF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3829050"/>
            <a:ext cx="3619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E46F2B"/>
                </a:solidFill>
              </a:defRPr>
            </a:pPr>
            <a:r>
              <a:rPr sz="825" b="1">
                <a:solidFill>
                  <a:srgbClr val="E46F2B"/>
                </a:solidFill>
              </a:rPr>
              <a:t>04</a:t>
            </a:r>
          </a:p>
        </p:txBody>
      </p:sp>
      <p:sp>
        <p:nvSpPr>
          <p:cNvPr id="15" name="angle-label-3">
            <a:extLst xmlns:a="http://schemas.openxmlformats.org/drawingml/2006/main">
              <a:ext uri="{FF2B5EF4-FFF2-40B4-BE49-F238E27FC236}">
                <a16:creationId xmlns:a16="http://schemas.microsoft.com/office/drawing/2014/main" id="{7CD7F328-BB77-41A7-914A-FD7058DFFE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4171950"/>
            <a:ext cx="142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FFFFF"/>
                </a:solidFill>
              </a:defRPr>
            </a:pPr>
            <a:r>
              <a:rPr sz="1350" b="1">
                <a:solidFill>
                  <a:srgbClr val="FFFFFF"/>
                </a:solidFill>
              </a:rPr>
              <a:t>Links</a:t>
            </a:r>
          </a:p>
        </p:txBody>
      </p:sp>
      <p:sp>
        <p:nvSpPr>
          <p:cNvPr id="16" name="angle-4">
            <a:extLst xmlns:a="http://schemas.openxmlformats.org/drawingml/2006/main">
              <a:ext uri="{FF2B5EF4-FFF2-40B4-BE49-F238E27FC236}">
                <a16:creationId xmlns:a16="http://schemas.microsoft.com/office/drawing/2014/main" id="{B2B1DB97-C626-4832-97F1-5132BFE375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47950" y="3695700"/>
            <a:ext cx="1752600" cy="10287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191D"/>
          </a:solidFill>
          <a:ln xmlns:a="http://schemas.openxmlformats.org/drawingml/2006/main" w="9525">
            <a:solidFill>
              <a:srgbClr val="34373E"/>
            </a:solidFill>
            <a:prstDash val="solid"/>
          </a:ln>
        </p:spPr>
      </p:sp>
      <p:sp>
        <p:nvSpPr>
          <p:cNvPr id="17" name="angle-num-4">
            <a:extLst xmlns:a="http://schemas.openxmlformats.org/drawingml/2006/main">
              <a:ext uri="{FF2B5EF4-FFF2-40B4-BE49-F238E27FC236}">
                <a16:creationId xmlns:a16="http://schemas.microsoft.com/office/drawing/2014/main" id="{3360E5AD-8EC5-4787-9B29-6FA3A47679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00350" y="3829050"/>
            <a:ext cx="3619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E46F2B"/>
                </a:solidFill>
              </a:defRPr>
            </a:pPr>
            <a:r>
              <a:rPr sz="825" b="1">
                <a:solidFill>
                  <a:srgbClr val="E46F2B"/>
                </a:solidFill>
              </a:rPr>
              <a:t>05</a:t>
            </a:r>
          </a:p>
        </p:txBody>
      </p:sp>
      <p:sp>
        <p:nvSpPr>
          <p:cNvPr id="18" name="angle-label-4">
            <a:extLst xmlns:a="http://schemas.openxmlformats.org/drawingml/2006/main">
              <a:ext uri="{FF2B5EF4-FFF2-40B4-BE49-F238E27FC236}">
                <a16:creationId xmlns:a16="http://schemas.microsoft.com/office/drawing/2014/main" id="{9C1EE493-991F-4107-B7DE-AF93E44AA4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00350" y="4171950"/>
            <a:ext cx="142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FFFFF"/>
                </a:solidFill>
              </a:defRPr>
            </a:pPr>
            <a:r>
              <a:rPr sz="1350" b="1">
                <a:solidFill>
                  <a:srgbClr val="FFFFFF"/>
                </a:solidFill>
              </a:rPr>
              <a:t>Laderaum</a:t>
            </a:r>
          </a:p>
        </p:txBody>
      </p:sp>
      <p:sp>
        <p:nvSpPr>
          <p:cNvPr id="19" name="angle-5">
            <a:extLst xmlns:a="http://schemas.openxmlformats.org/drawingml/2006/main">
              <a:ext uri="{FF2B5EF4-FFF2-40B4-BE49-F238E27FC236}">
                <a16:creationId xmlns:a16="http://schemas.microsoft.com/office/drawing/2014/main" id="{E032CB5B-FB1D-42C6-A2DA-99EA7FB394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86300" y="3695700"/>
            <a:ext cx="1752600" cy="10287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191D"/>
          </a:solidFill>
          <a:ln xmlns:a="http://schemas.openxmlformats.org/drawingml/2006/main" w="9525">
            <a:solidFill>
              <a:srgbClr val="34373E"/>
            </a:solidFill>
            <a:prstDash val="solid"/>
          </a:ln>
        </p:spPr>
      </p:sp>
      <p:sp>
        <p:nvSpPr>
          <p:cNvPr id="20" name="angle-num-5">
            <a:extLst xmlns:a="http://schemas.openxmlformats.org/drawingml/2006/main">
              <a:ext uri="{FF2B5EF4-FFF2-40B4-BE49-F238E27FC236}">
                <a16:creationId xmlns:a16="http://schemas.microsoft.com/office/drawing/2014/main" id="{CD349D61-E140-41BC-9EE6-E852A03BBA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38700" y="3829050"/>
            <a:ext cx="3619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E46F2B"/>
                </a:solidFill>
              </a:defRPr>
            </a:pPr>
            <a:r>
              <a:rPr sz="825" b="1">
                <a:solidFill>
                  <a:srgbClr val="E46F2B"/>
                </a:solidFill>
              </a:rPr>
              <a:t>06</a:t>
            </a:r>
          </a:p>
        </p:txBody>
      </p:sp>
      <p:sp>
        <p:nvSpPr>
          <p:cNvPr id="21" name="angle-label-5">
            <a:extLst xmlns:a="http://schemas.openxmlformats.org/drawingml/2006/main">
              <a:ext uri="{FF2B5EF4-FFF2-40B4-BE49-F238E27FC236}">
                <a16:creationId xmlns:a16="http://schemas.microsoft.com/office/drawing/2014/main" id="{98F35594-C15F-440C-B4FD-703AD7B568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38700" y="4171950"/>
            <a:ext cx="142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FFFFF"/>
                </a:solidFill>
              </a:defRPr>
            </a:pPr>
            <a:r>
              <a:rPr sz="1350" b="1">
                <a:solidFill>
                  <a:srgbClr val="FFFFFF"/>
                </a:solidFill>
              </a:rPr>
              <a:t>Dashboard</a:t>
            </a:r>
          </a:p>
        </p:txBody>
      </p:sp>
      <p:sp>
        <p:nvSpPr>
          <p:cNvPr id="22" name="metric-value-790-250">
            <a:extLst xmlns:a="http://schemas.openxmlformats.org/drawingml/2006/main">
              <a:ext uri="{FF2B5EF4-FFF2-40B4-BE49-F238E27FC236}">
                <a16:creationId xmlns:a16="http://schemas.microsoft.com/office/drawing/2014/main" id="{B1A8D828-1CB7-4FAA-8FAD-ACA8190990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24750" y="2381250"/>
            <a:ext cx="371475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000" b="1">
                <a:solidFill>
                  <a:srgbClr val="E46F2B"/>
                </a:solidFill>
              </a:defRPr>
            </a:pPr>
            <a:r>
              <a:rPr sz="3000" b="1">
                <a:solidFill>
                  <a:srgbClr val="E46F2B"/>
                </a:solidFill>
              </a:rPr>
              <a:t>1.287 / 1.292</a:t>
            </a:r>
          </a:p>
        </p:txBody>
      </p:sp>
      <p:sp>
        <p:nvSpPr>
          <p:cNvPr id="23" name="metric-label-790-250">
            <a:extLst xmlns:a="http://schemas.openxmlformats.org/drawingml/2006/main">
              <a:ext uri="{FF2B5EF4-FFF2-40B4-BE49-F238E27FC236}">
                <a16:creationId xmlns:a16="http://schemas.microsoft.com/office/drawing/2014/main" id="{80F627F2-4540-4FE1-BCAE-8C6DC1A0C7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24750" y="2933700"/>
            <a:ext cx="37147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6C7380"/>
                </a:solidFill>
              </a:defRPr>
            </a:pPr>
            <a:r>
              <a:rPr sz="1200" b="0">
                <a:solidFill>
                  <a:srgbClr val="6C7380"/>
                </a:solidFill>
              </a:rPr>
              <a:t>abgeschlossene Aslan-Schichten mit Kontrollfotos</a:t>
            </a:r>
          </a:p>
        </p:txBody>
      </p:sp>
      <p:sp>
        <p:nvSpPr>
          <p:cNvPr id="24" name="metric-value-790-400">
            <a:extLst xmlns:a="http://schemas.openxmlformats.org/drawingml/2006/main">
              <a:ext uri="{FF2B5EF4-FFF2-40B4-BE49-F238E27FC236}">
                <a16:creationId xmlns:a16="http://schemas.microsoft.com/office/drawing/2014/main" id="{E139D38D-3E96-42F3-A8FE-DF3240359F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24750" y="3810000"/>
            <a:ext cx="371475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000" b="1">
                <a:solidFill>
                  <a:srgbClr val="FFFFFF"/>
                </a:solidFill>
              </a:defRPr>
            </a:pPr>
            <a:r>
              <a:rPr sz="3000" b="1">
                <a:solidFill>
                  <a:srgbClr val="FFFFFF"/>
                </a:solidFill>
              </a:rPr>
              <a:t>97,8%</a:t>
            </a:r>
          </a:p>
        </p:txBody>
      </p:sp>
      <p:sp>
        <p:nvSpPr>
          <p:cNvPr id="25" name="metric-label-790-400">
            <a:extLst xmlns:a="http://schemas.openxmlformats.org/drawingml/2006/main">
              <a:ext uri="{FF2B5EF4-FFF2-40B4-BE49-F238E27FC236}">
                <a16:creationId xmlns:a16="http://schemas.microsoft.com/office/drawing/2014/main" id="{EFA1E845-8178-49D3-BA5E-7E5E7D0169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24750" y="4362450"/>
            <a:ext cx="37147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6C7380"/>
                </a:solidFill>
              </a:defRPr>
            </a:pPr>
            <a:r>
              <a:rPr sz="1200" b="0">
                <a:solidFill>
                  <a:srgbClr val="6C7380"/>
                </a:solidFill>
              </a:rPr>
              <a:t>mit mindestens sechs gespeicherten Perspektiven</a:t>
            </a:r>
          </a:p>
        </p:txBody>
      </p:sp>
      <p:sp>
        <p:nvSpPr>
          <p:cNvPr id="26" name="inspection-cutoff">
            <a:extLst xmlns:a="http://schemas.openxmlformats.org/drawingml/2006/main">
              <a:ext uri="{FF2B5EF4-FFF2-40B4-BE49-F238E27FC236}">
                <a16:creationId xmlns:a16="http://schemas.microsoft.com/office/drawing/2014/main" id="{A1C2A63F-78C4-4235-878A-F0DDBB9250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24750" y="5219700"/>
            <a:ext cx="3714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A1A1AA"/>
                </a:solidFill>
              </a:defRPr>
            </a:pPr>
            <a:r>
              <a:rPr sz="975" b="0">
                <a:solidFill>
                  <a:srgbClr val="A1A1AA"/>
                </a:solidFill>
              </a:rPr>
              <a:t>Produktionsdaten · Demo ausgeschlossen · 24.07.2026</a:t>
            </a:r>
          </a:p>
        </p:txBody>
      </p:sp>
    </p:spTree>
    <p:extLst>
      <p:ext uri="{BB962C8B-B14F-4D97-AF65-F5344CB8AC3E}">
        <p14:creationId xmlns:p14="http://schemas.microsoft.com/office/powerpoint/2010/main" val="1342200588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AFAF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5" name="section-5">
            <a:extLst xmlns:a="http://schemas.openxmlformats.org/drawingml/2006/main">
              <a:ext uri="{FF2B5EF4-FFF2-40B4-BE49-F238E27FC236}">
                <a16:creationId xmlns:a16="http://schemas.microsoft.com/office/drawing/2014/main" id="{A83C5D47-FFF6-455C-9343-B21B2291AD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23850"/>
            <a:ext cx="400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E46F2B"/>
                </a:solidFill>
              </a:defRPr>
            </a:pPr>
            <a:r>
              <a:rPr sz="900" b="1">
                <a:solidFill>
                  <a:srgbClr val="E46F2B"/>
                </a:solidFill>
              </a:rPr>
              <a:t>KI-VORSORTIERUNG</a:t>
            </a:r>
          </a:p>
        </p:txBody>
      </p:sp>
      <p:sp>
        <p:nvSpPr>
          <p:cNvPr id="2" name="page-5">
            <a:extLst xmlns:a="http://schemas.openxmlformats.org/drawingml/2006/main">
              <a:ext uri="{FF2B5EF4-FFF2-40B4-BE49-F238E27FC236}">
                <a16:creationId xmlns:a16="http://schemas.microsoft.com/office/drawing/2014/main" id="{6316ED70-4DDC-4EB3-9FC6-3637616064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29950" y="323850"/>
            <a:ext cx="5334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6C7380"/>
                </a:solidFill>
              </a:defRPr>
            </a:pPr>
            <a:r>
              <a:rPr sz="900" b="1">
                <a:solidFill>
                  <a:srgbClr val="6C7380"/>
                </a:solidFill>
              </a:rPr>
              <a:t>05</a:t>
            </a:r>
          </a:p>
        </p:txBody>
      </p:sp>
      <p:sp>
        <p:nvSpPr>
          <p:cNvPr id="3" name="title-99au5s">
            <a:extLst xmlns:a="http://schemas.openxmlformats.org/drawingml/2006/main">
              <a:ext uri="{FF2B5EF4-FFF2-40B4-BE49-F238E27FC236}">
                <a16:creationId xmlns:a16="http://schemas.microsoft.com/office/drawing/2014/main" id="{0B87EBDF-01F4-44ED-9331-689AD60A8F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62000"/>
            <a:ext cx="106680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150" b="1">
                <a:solidFill>
                  <a:srgbClr val="0A0B0D"/>
                </a:solidFill>
              </a:defRPr>
            </a:pPr>
            <a:r>
              <a:rPr sz="3150" b="1">
                <a:solidFill>
                  <a:srgbClr val="0A0B0D"/>
                </a:solidFill>
              </a:rPr>
              <a:t>KI priorisiert. Der Disponent entscheidet.</a:t>
            </a:r>
          </a:p>
        </p:txBody>
      </p:sp>
      <p:sp>
        <p:nvSpPr>
          <p:cNvPr id="4" name="metric-value-64-238">
            <a:extLst xmlns:a="http://schemas.openxmlformats.org/drawingml/2006/main">
              <a:ext uri="{FF2B5EF4-FFF2-40B4-BE49-F238E27FC236}">
                <a16:creationId xmlns:a16="http://schemas.microsoft.com/office/drawing/2014/main" id="{8C75E764-DCB1-4342-8321-132643004F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266950"/>
            <a:ext cx="26670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000" b="1">
                <a:solidFill>
                  <a:srgbClr val="E46F2B"/>
                </a:solidFill>
              </a:defRPr>
            </a:pPr>
            <a:r>
              <a:rPr sz="3000" b="1">
                <a:solidFill>
                  <a:srgbClr val="E46F2B"/>
                </a:solidFill>
              </a:rPr>
              <a:t>967</a:t>
            </a:r>
          </a:p>
        </p:txBody>
      </p:sp>
      <p:sp>
        <p:nvSpPr>
          <p:cNvPr id="5" name="metric-label-64-238">
            <a:extLst xmlns:a="http://schemas.openxmlformats.org/drawingml/2006/main">
              <a:ext uri="{FF2B5EF4-FFF2-40B4-BE49-F238E27FC236}">
                <a16:creationId xmlns:a16="http://schemas.microsoft.com/office/drawing/2014/main" id="{9E603682-81EE-4F78-BAE7-FF4ECEF702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819400"/>
            <a:ext cx="26670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6C7380"/>
                </a:solidFill>
              </a:defRPr>
            </a:pPr>
            <a:r>
              <a:rPr sz="1200" b="0">
                <a:solidFill>
                  <a:srgbClr val="6C7380"/>
                </a:solidFill>
              </a:rPr>
              <a:t>eindeutige Schichten mit mindestens einer KI-Analyse</a:t>
            </a:r>
          </a:p>
        </p:txBody>
      </p:sp>
      <p:sp>
        <p:nvSpPr>
          <p:cNvPr id="6" name="metric-value-380-238">
            <a:extLst xmlns:a="http://schemas.openxmlformats.org/drawingml/2006/main">
              <a:ext uri="{FF2B5EF4-FFF2-40B4-BE49-F238E27FC236}">
                <a16:creationId xmlns:a16="http://schemas.microsoft.com/office/drawing/2014/main" id="{5BED24CC-F099-47E0-A500-F01B35D13E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0" y="2266950"/>
            <a:ext cx="26670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000" b="1">
                <a:solidFill>
                  <a:srgbClr val="E46F2B"/>
                </a:solidFill>
              </a:defRPr>
            </a:pPr>
            <a:r>
              <a:rPr sz="3000" b="1">
                <a:solidFill>
                  <a:srgbClr val="E46F2B"/>
                </a:solidFill>
              </a:rPr>
              <a:t>670</a:t>
            </a:r>
          </a:p>
        </p:txBody>
      </p:sp>
      <p:sp>
        <p:nvSpPr>
          <p:cNvPr id="7" name="metric-label-380-238">
            <a:extLst xmlns:a="http://schemas.openxmlformats.org/drawingml/2006/main">
              <a:ext uri="{FF2B5EF4-FFF2-40B4-BE49-F238E27FC236}">
                <a16:creationId xmlns:a16="http://schemas.microsoft.com/office/drawing/2014/main" id="{17F51EBC-BF9A-47CB-8CD6-E837AEE366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0" y="2819400"/>
            <a:ext cx="26670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6C7380"/>
                </a:solidFill>
              </a:defRPr>
            </a:pPr>
            <a:r>
              <a:rPr sz="1200" b="0">
                <a:solidFill>
                  <a:srgbClr val="6C7380"/>
                </a:solidFill>
              </a:rPr>
              <a:t>eindeutige automatisch geprüfte Schichten</a:t>
            </a:r>
          </a:p>
        </p:txBody>
      </p:sp>
      <p:sp>
        <p:nvSpPr>
          <p:cNvPr id="8" name="metric-value-696-238">
            <a:extLst xmlns:a="http://schemas.openxmlformats.org/drawingml/2006/main">
              <a:ext uri="{FF2B5EF4-FFF2-40B4-BE49-F238E27FC236}">
                <a16:creationId xmlns:a16="http://schemas.microsoft.com/office/drawing/2014/main" id="{42CDD9DD-6575-4DB3-8B18-74C90489C3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29400" y="2266950"/>
            <a:ext cx="219075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000" b="1">
                <a:solidFill>
                  <a:srgbClr val="E46F2B"/>
                </a:solidFill>
              </a:defRPr>
            </a:pPr>
            <a:r>
              <a:rPr sz="3000" b="1">
                <a:solidFill>
                  <a:srgbClr val="E46F2B"/>
                </a:solidFill>
              </a:rPr>
              <a:t>347</a:t>
            </a:r>
          </a:p>
        </p:txBody>
      </p:sp>
      <p:sp>
        <p:nvSpPr>
          <p:cNvPr id="9" name="metric-label-696-238">
            <a:extLst xmlns:a="http://schemas.openxmlformats.org/drawingml/2006/main">
              <a:ext uri="{FF2B5EF4-FFF2-40B4-BE49-F238E27FC236}">
                <a16:creationId xmlns:a16="http://schemas.microsoft.com/office/drawing/2014/main" id="{E48D7D00-7FBF-4E97-879C-FB9847D195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29400" y="2819400"/>
            <a:ext cx="21907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6C7380"/>
                </a:solidFill>
              </a:defRPr>
            </a:pPr>
            <a:r>
              <a:rPr sz="1200" b="0">
                <a:solidFill>
                  <a:srgbClr val="6C7380"/>
                </a:solidFill>
              </a:rPr>
              <a:t>gespeicherte lokalisierte KI-Befunde</a:t>
            </a:r>
          </a:p>
        </p:txBody>
      </p:sp>
      <p:sp>
        <p:nvSpPr>
          <p:cNvPr id="10" name="metric-value-962-238">
            <a:extLst xmlns:a="http://schemas.openxmlformats.org/drawingml/2006/main">
              <a:ext uri="{FF2B5EF4-FFF2-40B4-BE49-F238E27FC236}">
                <a16:creationId xmlns:a16="http://schemas.microsoft.com/office/drawing/2014/main" id="{CA2BD8EC-9718-4075-9F03-348F43A770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63050" y="2266950"/>
            <a:ext cx="238125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000" b="1">
                <a:solidFill>
                  <a:srgbClr val="E46F2B"/>
                </a:solidFill>
              </a:defRPr>
            </a:pPr>
            <a:r>
              <a:rPr sz="3000" b="1">
                <a:solidFill>
                  <a:srgbClr val="E46F2B"/>
                </a:solidFill>
              </a:rPr>
              <a:t>16.778</a:t>
            </a:r>
          </a:p>
        </p:txBody>
      </p:sp>
      <p:sp>
        <p:nvSpPr>
          <p:cNvPr id="11" name="metric-label-962-238">
            <a:extLst xmlns:a="http://schemas.openxmlformats.org/drawingml/2006/main">
              <a:ext uri="{FF2B5EF4-FFF2-40B4-BE49-F238E27FC236}">
                <a16:creationId xmlns:a16="http://schemas.microsoft.com/office/drawing/2014/main" id="{890AD0B8-1402-4712-80D5-E78EFBF731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63050" y="2819400"/>
            <a:ext cx="23812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6C7380"/>
                </a:solidFill>
              </a:defRPr>
            </a:pPr>
            <a:r>
              <a:rPr sz="1200" b="0">
                <a:solidFill>
                  <a:srgbClr val="6C7380"/>
                </a:solidFill>
              </a:rPr>
              <a:t>Bildanalyse-Eingaben inklusive Wiederholungen</a:t>
            </a:r>
          </a:p>
        </p:txBody>
      </p:sp>
      <p:sp>
        <p:nvSpPr>
          <p:cNvPr id="12" name="ai-truth-box">
            <a:extLst xmlns:a="http://schemas.openxmlformats.org/drawingml/2006/main">
              <a:ext uri="{FF2B5EF4-FFF2-40B4-BE49-F238E27FC236}">
                <a16:creationId xmlns:a16="http://schemas.microsoft.com/office/drawing/2014/main" id="{9F13D02A-BAA5-41A2-9B79-026331997C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191000"/>
            <a:ext cx="10972800" cy="1257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E6E8EC"/>
            </a:solidFill>
            <a:prstDash val="solid"/>
          </a:ln>
        </p:spPr>
      </p:sp>
      <p:sp>
        <p:nvSpPr>
          <p:cNvPr id="13" name="ai-truth-title">
            <a:extLst xmlns:a="http://schemas.openxmlformats.org/drawingml/2006/main">
              <a:ext uri="{FF2B5EF4-FFF2-40B4-BE49-F238E27FC236}">
                <a16:creationId xmlns:a16="http://schemas.microsoft.com/office/drawing/2014/main" id="{7DEA47EA-75F4-4472-B6C4-9BB5C94C97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4457700"/>
            <a:ext cx="28575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0A0B0D"/>
                </a:solidFill>
              </a:defRPr>
            </a:pPr>
            <a:r>
              <a:rPr sz="1575" b="1">
                <a:solidFill>
                  <a:srgbClr val="0A0B0D"/>
                </a:solidFill>
              </a:rPr>
              <a:t>Warum zwei Bildzahlen?</a:t>
            </a:r>
          </a:p>
        </p:txBody>
      </p:sp>
      <p:sp>
        <p:nvSpPr>
          <p:cNvPr id="14" name="ai-truth-body">
            <a:extLst xmlns:a="http://schemas.openxmlformats.org/drawingml/2006/main">
              <a:ext uri="{FF2B5EF4-FFF2-40B4-BE49-F238E27FC236}">
                <a16:creationId xmlns:a16="http://schemas.microsoft.com/office/drawing/2014/main" id="{0D4DACE5-4E5F-4E41-AE48-78666965CC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05250" y="4400550"/>
            <a:ext cx="71437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6C7380"/>
                </a:solidFill>
              </a:defRPr>
            </a:pPr>
            <a:r>
              <a:rPr sz="1350" b="0">
                <a:solidFill>
                  <a:srgbClr val="6C7380"/>
                </a:solidFill>
              </a:rPr>
              <a:t>Eine Wiederholungsanalyse kann dasselbe Foto erneut verarbeiten. Deshalb trennt Fleet gespeicherte Kontrollfotos von Bildanalyse-Eingaben.</a:t>
            </a:r>
          </a:p>
        </p:txBody>
      </p:sp>
    </p:spTree>
    <p:extLst>
      <p:ext uri="{BB962C8B-B14F-4D97-AF65-F5344CB8AC3E}">
        <p14:creationId xmlns:p14="http://schemas.microsoft.com/office/powerpoint/2010/main" val="829663437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6" name="section-6">
            <a:extLst xmlns:a="http://schemas.openxmlformats.org/drawingml/2006/main">
              <a:ext uri="{FF2B5EF4-FFF2-40B4-BE49-F238E27FC236}">
                <a16:creationId xmlns:a16="http://schemas.microsoft.com/office/drawing/2014/main" id="{3EBC7912-0CAC-4C4B-AF7E-8D28FA68BE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23850"/>
            <a:ext cx="400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E46F2B"/>
                </a:solidFill>
              </a:defRPr>
            </a:pPr>
            <a:r>
              <a:rPr sz="900" b="1">
                <a:solidFill>
                  <a:srgbClr val="E46F2B"/>
                </a:solidFill>
              </a:rPr>
              <a:t>SCHADENMANAGEMENT</a:t>
            </a:r>
          </a:p>
        </p:txBody>
      </p:sp>
      <p:sp>
        <p:nvSpPr>
          <p:cNvPr id="2" name="page-6">
            <a:extLst xmlns:a="http://schemas.openxmlformats.org/drawingml/2006/main">
              <a:ext uri="{FF2B5EF4-FFF2-40B4-BE49-F238E27FC236}">
                <a16:creationId xmlns:a16="http://schemas.microsoft.com/office/drawing/2014/main" id="{6B503829-B8D6-486F-BA05-175110D4AB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29950" y="323850"/>
            <a:ext cx="5334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6C7380"/>
                </a:solidFill>
              </a:defRPr>
            </a:pPr>
            <a:r>
              <a:rPr sz="900" b="1">
                <a:solidFill>
                  <a:srgbClr val="6C7380"/>
                </a:solidFill>
              </a:rPr>
              <a:t>06</a:t>
            </a:r>
          </a:p>
        </p:txBody>
      </p:sp>
      <p:sp>
        <p:nvSpPr>
          <p:cNvPr id="3" name="title-lz735l">
            <a:extLst xmlns:a="http://schemas.openxmlformats.org/drawingml/2006/main">
              <a:ext uri="{FF2B5EF4-FFF2-40B4-BE49-F238E27FC236}">
                <a16:creationId xmlns:a16="http://schemas.microsoft.com/office/drawing/2014/main" id="{E6F25FBD-B2A9-490D-A762-18BAB765D5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62000"/>
            <a:ext cx="106680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150" b="1">
                <a:solidFill>
                  <a:srgbClr val="0A0B0D"/>
                </a:solidFill>
              </a:defRPr>
            </a:pPr>
            <a:r>
              <a:rPr sz="3150" b="1">
                <a:solidFill>
                  <a:srgbClr val="0A0B0D"/>
                </a:solidFill>
              </a:rPr>
              <a:t>„Versicherungsfertig“ beschreibt die Akte - nicht das Ergebnis.</a:t>
            </a:r>
          </a:p>
        </p:txBody>
      </p:sp>
      <p:sp>
        <p:nvSpPr>
          <p:cNvPr id="4" name="claim-yes-title">
            <a:extLst xmlns:a="http://schemas.openxmlformats.org/drawingml/2006/main">
              <a:ext uri="{FF2B5EF4-FFF2-40B4-BE49-F238E27FC236}">
                <a16:creationId xmlns:a16="http://schemas.microsoft.com/office/drawing/2014/main" id="{81BF86BA-764B-4F56-8CE8-DD7714794F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190750"/>
            <a:ext cx="4286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067647"/>
                </a:solidFill>
              </a:defRPr>
            </a:pPr>
            <a:r>
              <a:rPr sz="900" b="1">
                <a:solidFill>
                  <a:srgbClr val="067647"/>
                </a:solidFill>
              </a:rPr>
              <a:t>WAS FLEET BEREITSTELLT</a:t>
            </a:r>
          </a:p>
        </p:txBody>
      </p:sp>
      <p:sp>
        <p:nvSpPr>
          <p:cNvPr id="5" name="claim-yes-0">
            <a:extLst xmlns:a="http://schemas.openxmlformats.org/drawingml/2006/main">
              <a:ext uri="{FF2B5EF4-FFF2-40B4-BE49-F238E27FC236}">
                <a16:creationId xmlns:a16="http://schemas.microsoft.com/office/drawing/2014/main" id="{FB7889B2-F009-4D63-B01C-7B55C1FBAB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628900"/>
            <a:ext cx="4762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0A0B0D"/>
                </a:solidFill>
              </a:defRPr>
            </a:pPr>
            <a:r>
              <a:rPr sz="1500" b="1">
                <a:solidFill>
                  <a:srgbClr val="0A0B0D"/>
                </a:solidFill>
              </a:rPr>
              <a:t>✓  Fotos und Zeitpunkt</a:t>
            </a:r>
          </a:p>
        </p:txBody>
      </p:sp>
      <p:sp>
        <p:nvSpPr>
          <p:cNvPr id="6" name="claim-yes-1">
            <a:extLst xmlns:a="http://schemas.openxmlformats.org/drawingml/2006/main">
              <a:ext uri="{FF2B5EF4-FFF2-40B4-BE49-F238E27FC236}">
                <a16:creationId xmlns:a16="http://schemas.microsoft.com/office/drawing/2014/main" id="{97F5DD8A-7C09-45CA-A317-8A0F132D53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086100"/>
            <a:ext cx="4762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0A0B0D"/>
                </a:solidFill>
              </a:defRPr>
            </a:pPr>
            <a:r>
              <a:rPr sz="1500" b="0">
                <a:solidFill>
                  <a:srgbClr val="0A0B0D"/>
                </a:solidFill>
              </a:rPr>
              <a:t>✓  Fahrzeug und Fahrer</a:t>
            </a:r>
          </a:p>
        </p:txBody>
      </p:sp>
      <p:sp>
        <p:nvSpPr>
          <p:cNvPr id="7" name="claim-yes-2">
            <a:extLst xmlns:a="http://schemas.openxmlformats.org/drawingml/2006/main">
              <a:ext uri="{FF2B5EF4-FFF2-40B4-BE49-F238E27FC236}">
                <a16:creationId xmlns:a16="http://schemas.microsoft.com/office/drawing/2014/main" id="{0481CFAC-101E-4DFA-A3F5-DC6CDEC557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543300"/>
            <a:ext cx="4762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0A0B0D"/>
                </a:solidFill>
              </a:defRPr>
            </a:pPr>
            <a:r>
              <a:rPr sz="1500" b="0">
                <a:solidFill>
                  <a:srgbClr val="0A0B0D"/>
                </a:solidFill>
              </a:rPr>
              <a:t>✓  Beteiligte und Polizei</a:t>
            </a:r>
          </a:p>
        </p:txBody>
      </p:sp>
      <p:sp>
        <p:nvSpPr>
          <p:cNvPr id="8" name="claim-yes-3">
            <a:extLst xmlns:a="http://schemas.openxmlformats.org/drawingml/2006/main">
              <a:ext uri="{FF2B5EF4-FFF2-40B4-BE49-F238E27FC236}">
                <a16:creationId xmlns:a16="http://schemas.microsoft.com/office/drawing/2014/main" id="{5E57E1C9-F551-43D2-BAA0-3011AC60AB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000500"/>
            <a:ext cx="4762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0A0B0D"/>
                </a:solidFill>
              </a:defRPr>
            </a:pPr>
            <a:r>
              <a:rPr sz="1500" b="0">
                <a:solidFill>
                  <a:srgbClr val="0A0B0D"/>
                </a:solidFill>
              </a:rPr>
              <a:t>✓  Kosten und Reparaturunterlagen</a:t>
            </a:r>
          </a:p>
        </p:txBody>
      </p:sp>
      <p:sp>
        <p:nvSpPr>
          <p:cNvPr id="9" name="claim-yes-4">
            <a:extLst xmlns:a="http://schemas.openxmlformats.org/drawingml/2006/main">
              <a:ext uri="{FF2B5EF4-FFF2-40B4-BE49-F238E27FC236}">
                <a16:creationId xmlns:a16="http://schemas.microsoft.com/office/drawing/2014/main" id="{D891B395-8FF0-4DFE-9760-39EF340C4A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457700"/>
            <a:ext cx="4762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0A0B0D"/>
                </a:solidFill>
              </a:defRPr>
            </a:pPr>
            <a:r>
              <a:rPr sz="1500" b="0">
                <a:solidFill>
                  <a:srgbClr val="0A0B0D"/>
                </a:solidFill>
              </a:rPr>
              <a:t>✓  Status- und Ereignisverlauf</a:t>
            </a:r>
          </a:p>
        </p:txBody>
      </p:sp>
      <p:sp>
        <p:nvSpPr>
          <p:cNvPr id="10" name="claim-no-box">
            <a:extLst xmlns:a="http://schemas.openxmlformats.org/drawingml/2006/main">
              <a:ext uri="{FF2B5EF4-FFF2-40B4-BE49-F238E27FC236}">
                <a16:creationId xmlns:a16="http://schemas.microsoft.com/office/drawing/2014/main" id="{5C818A54-D4F2-4588-8FF6-E533A40421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2095500"/>
            <a:ext cx="5010150" cy="3028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A0B0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claim-no-title">
            <a:extLst xmlns:a="http://schemas.openxmlformats.org/drawingml/2006/main">
              <a:ext uri="{FF2B5EF4-FFF2-40B4-BE49-F238E27FC236}">
                <a16:creationId xmlns:a16="http://schemas.microsoft.com/office/drawing/2014/main" id="{CA8B3DBA-7356-4A1E-8FEC-1811F938E9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2400300"/>
            <a:ext cx="4000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E46F2B"/>
                </a:solidFill>
              </a:defRPr>
            </a:pPr>
            <a:r>
              <a:rPr sz="900" b="1">
                <a:solidFill>
                  <a:srgbClr val="E46F2B"/>
                </a:solidFill>
              </a:rPr>
              <a:t>WAS FLEET NICHT VERSPRICHT</a:t>
            </a:r>
          </a:p>
        </p:txBody>
      </p:sp>
      <p:sp>
        <p:nvSpPr>
          <p:cNvPr id="12" name="claim-no-0">
            <a:extLst xmlns:a="http://schemas.openxmlformats.org/drawingml/2006/main">
              <a:ext uri="{FF2B5EF4-FFF2-40B4-BE49-F238E27FC236}">
                <a16:creationId xmlns:a16="http://schemas.microsoft.com/office/drawing/2014/main" id="{DB3B7482-BC9D-46DA-B448-E49A066861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2990850"/>
            <a:ext cx="40005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FFFFFF"/>
                </a:solidFill>
              </a:defRPr>
            </a:pPr>
            <a:r>
              <a:rPr sz="1650" b="1">
                <a:solidFill>
                  <a:srgbClr val="FFFFFF"/>
                </a:solidFill>
              </a:rPr>
              <a:t>—  keine Annahmegarantie</a:t>
            </a:r>
          </a:p>
        </p:txBody>
      </p:sp>
      <p:sp>
        <p:nvSpPr>
          <p:cNvPr id="13" name="claim-no-1">
            <a:extLst xmlns:a="http://schemas.openxmlformats.org/drawingml/2006/main">
              <a:ext uri="{FF2B5EF4-FFF2-40B4-BE49-F238E27FC236}">
                <a16:creationId xmlns:a16="http://schemas.microsoft.com/office/drawing/2014/main" id="{6E9EAAD6-8A7A-4EC1-927F-800D086273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3600450"/>
            <a:ext cx="40005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FFFFFF"/>
                </a:solidFill>
              </a:defRPr>
            </a:pPr>
            <a:r>
              <a:rPr sz="1650" b="1">
                <a:solidFill>
                  <a:srgbClr val="FFFFFF"/>
                </a:solidFill>
              </a:rPr>
              <a:t>—  keine Zahlungszusage</a:t>
            </a:r>
          </a:p>
        </p:txBody>
      </p:sp>
      <p:sp>
        <p:nvSpPr>
          <p:cNvPr id="14" name="claim-no-2">
            <a:extLst xmlns:a="http://schemas.openxmlformats.org/drawingml/2006/main">
              <a:ext uri="{FF2B5EF4-FFF2-40B4-BE49-F238E27FC236}">
                <a16:creationId xmlns:a16="http://schemas.microsoft.com/office/drawing/2014/main" id="{58D1C23D-4C01-4C7A-9CC3-9DD501EAB9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4210050"/>
            <a:ext cx="40005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FFFFFF"/>
                </a:solidFill>
              </a:defRPr>
            </a:pPr>
            <a:r>
              <a:rPr sz="1650" b="1">
                <a:solidFill>
                  <a:srgbClr val="FFFFFF"/>
                </a:solidFill>
              </a:rPr>
              <a:t>—  kein erfundener Rückgewinn</a:t>
            </a:r>
          </a:p>
        </p:txBody>
      </p:sp>
      <p:sp>
        <p:nvSpPr>
          <p:cNvPr id="15" name="claim-footer">
            <a:extLst xmlns:a="http://schemas.openxmlformats.org/drawingml/2006/main">
              <a:ext uri="{FF2B5EF4-FFF2-40B4-BE49-F238E27FC236}">
                <a16:creationId xmlns:a16="http://schemas.microsoft.com/office/drawing/2014/main" id="{FCF161CE-B48A-443E-93D9-EB6B957B0E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772150"/>
            <a:ext cx="10668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6C7380"/>
                </a:solidFill>
              </a:defRPr>
            </a:pPr>
            <a:r>
              <a:rPr sz="1350" b="0">
                <a:solidFill>
                  <a:srgbClr val="6C7380"/>
                </a:solidFill>
              </a:rPr>
              <a:t>Der Betreiber prüft und kontrolliert, wann und mit wem eine Akte geteilt wird.</a:t>
            </a:r>
          </a:p>
        </p:txBody>
      </p:sp>
    </p:spTree>
    <p:extLst>
      <p:ext uri="{BB962C8B-B14F-4D97-AF65-F5344CB8AC3E}">
        <p14:creationId xmlns:p14="http://schemas.microsoft.com/office/powerpoint/2010/main" val="430328049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AFAF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section-7">
            <a:extLst xmlns:a="http://schemas.openxmlformats.org/drawingml/2006/main">
              <a:ext uri="{FF2B5EF4-FFF2-40B4-BE49-F238E27FC236}">
                <a16:creationId xmlns:a16="http://schemas.microsoft.com/office/drawing/2014/main" id="{95590235-EE39-4213-A767-6DF50C97E2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23850"/>
            <a:ext cx="400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E46F2B"/>
                </a:solidFill>
              </a:defRPr>
            </a:pPr>
            <a:r>
              <a:rPr sz="900" b="1">
                <a:solidFill>
                  <a:srgbClr val="E46F2B"/>
                </a:solidFill>
              </a:rPr>
              <a:t>COMPLIANCE</a:t>
            </a:r>
          </a:p>
        </p:txBody>
      </p:sp>
      <p:sp>
        <p:nvSpPr>
          <p:cNvPr id="2" name="page-7">
            <a:extLst xmlns:a="http://schemas.openxmlformats.org/drawingml/2006/main">
              <a:ext uri="{FF2B5EF4-FFF2-40B4-BE49-F238E27FC236}">
                <a16:creationId xmlns:a16="http://schemas.microsoft.com/office/drawing/2014/main" id="{CF03C07B-051E-4F0D-8ED6-A7ECC832AD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29950" y="323850"/>
            <a:ext cx="5334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6C7380"/>
                </a:solidFill>
              </a:defRPr>
            </a:pPr>
            <a:r>
              <a:rPr sz="900" b="1">
                <a:solidFill>
                  <a:srgbClr val="6C7380"/>
                </a:solidFill>
              </a:rPr>
              <a:t>07</a:t>
            </a:r>
          </a:p>
        </p:txBody>
      </p:sp>
      <p:sp>
        <p:nvSpPr>
          <p:cNvPr id="3" name="title-369ka8">
            <a:extLst xmlns:a="http://schemas.openxmlformats.org/drawingml/2006/main">
              <a:ext uri="{FF2B5EF4-FFF2-40B4-BE49-F238E27FC236}">
                <a16:creationId xmlns:a16="http://schemas.microsoft.com/office/drawing/2014/main" id="{D6F422B9-8E6A-44FE-B0D2-0FF292F880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62000"/>
            <a:ext cx="106680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150" b="1">
                <a:solidFill>
                  <a:srgbClr val="0A0B0D"/>
                </a:solidFill>
              </a:defRPr>
            </a:pPr>
            <a:r>
              <a:rPr sz="3150" b="1">
                <a:solidFill>
                  <a:srgbClr val="0A0B0D"/>
                </a:solidFill>
              </a:rPr>
              <a:t>Fünf Pflichten müssen nicht in fünf Tabellen leben.</a:t>
            </a:r>
          </a:p>
        </p:txBody>
      </p:sp>
      <p:sp>
        <p:nvSpPr>
          <p:cNvPr id="4" name="compliance-index-0">
            <a:extLst xmlns:a="http://schemas.openxmlformats.org/drawingml/2006/main">
              <a:ext uri="{FF2B5EF4-FFF2-40B4-BE49-F238E27FC236}">
                <a16:creationId xmlns:a16="http://schemas.microsoft.com/office/drawing/2014/main" id="{6B1A4E76-23CF-4E0A-A188-1531D64888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095500"/>
            <a:ext cx="381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E46F2B"/>
                </a:solidFill>
              </a:defRPr>
            </a:pPr>
            <a:r>
              <a:rPr sz="900" b="1">
                <a:solidFill>
                  <a:srgbClr val="E46F2B"/>
                </a:solidFill>
              </a:rPr>
              <a:t>01</a:t>
            </a:r>
          </a:p>
        </p:txBody>
      </p:sp>
      <p:sp>
        <p:nvSpPr>
          <p:cNvPr id="5" name="compliance-h-0">
            <a:extLst xmlns:a="http://schemas.openxmlformats.org/drawingml/2006/main">
              <a:ext uri="{FF2B5EF4-FFF2-40B4-BE49-F238E27FC236}">
                <a16:creationId xmlns:a16="http://schemas.microsoft.com/office/drawing/2014/main" id="{4DB34219-BCDD-4D7E-8240-079DB32BB3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7300" y="2057400"/>
            <a:ext cx="2000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0A0B0D"/>
                </a:solidFill>
              </a:defRPr>
            </a:pPr>
            <a:r>
              <a:rPr sz="1650" b="1">
                <a:solidFill>
                  <a:srgbClr val="0A0B0D"/>
                </a:solidFill>
              </a:rPr>
              <a:t>UVV</a:t>
            </a:r>
          </a:p>
        </p:txBody>
      </p:sp>
      <p:sp>
        <p:nvSpPr>
          <p:cNvPr id="6" name="compliance-b-0">
            <a:extLst xmlns:a="http://schemas.openxmlformats.org/drawingml/2006/main">
              <a:ext uri="{FF2B5EF4-FFF2-40B4-BE49-F238E27FC236}">
                <a16:creationId xmlns:a16="http://schemas.microsoft.com/office/drawing/2014/main" id="{CCCFE0B3-6BAA-41F6-B9DB-B30F6AE825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24250" y="2095500"/>
            <a:ext cx="7239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6C7380"/>
                </a:solidFill>
              </a:defRPr>
            </a:pPr>
            <a:r>
              <a:rPr sz="1350" b="0">
                <a:solidFill>
                  <a:srgbClr val="6C7380"/>
                </a:solidFill>
              </a:rPr>
              <a:t>Prüfung, Ergebnis, Prüfer, Unterschrift, PDF</a:t>
            </a:r>
          </a:p>
        </p:txBody>
      </p:sp>
      <p:sp>
        <p:nvSpPr>
          <p:cNvPr id="7" name="compliance-line-0">
            <a:extLst xmlns:a="http://schemas.openxmlformats.org/drawingml/2006/main">
              <a:ext uri="{FF2B5EF4-FFF2-40B4-BE49-F238E27FC236}">
                <a16:creationId xmlns:a16="http://schemas.microsoft.com/office/drawing/2014/main" id="{4C8C8CCC-5BC0-4F99-A944-DFCDEB20B3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7300" y="2552700"/>
            <a:ext cx="95250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E6E8EC"/>
            </a:solidFill>
            <a:prstDash val="solid"/>
          </a:ln>
        </p:spPr>
      </p:sp>
      <p:sp>
        <p:nvSpPr>
          <p:cNvPr id="8" name="compliance-index-1">
            <a:extLst xmlns:a="http://schemas.openxmlformats.org/drawingml/2006/main">
              <a:ext uri="{FF2B5EF4-FFF2-40B4-BE49-F238E27FC236}">
                <a16:creationId xmlns:a16="http://schemas.microsoft.com/office/drawing/2014/main" id="{5DF432A4-1DD1-4533-9E35-7EA84B80BC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838450"/>
            <a:ext cx="381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E46F2B"/>
                </a:solidFill>
              </a:defRPr>
            </a:pPr>
            <a:r>
              <a:rPr sz="900" b="1">
                <a:solidFill>
                  <a:srgbClr val="E46F2B"/>
                </a:solidFill>
              </a:rPr>
              <a:t>02</a:t>
            </a:r>
          </a:p>
        </p:txBody>
      </p:sp>
      <p:sp>
        <p:nvSpPr>
          <p:cNvPr id="9" name="compliance-h-1">
            <a:extLst xmlns:a="http://schemas.openxmlformats.org/drawingml/2006/main">
              <a:ext uri="{FF2B5EF4-FFF2-40B4-BE49-F238E27FC236}">
                <a16:creationId xmlns:a16="http://schemas.microsoft.com/office/drawing/2014/main" id="{6A3667A2-264C-4372-BBBB-9613CAA5A8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7300" y="2800350"/>
            <a:ext cx="2000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0A0B0D"/>
                </a:solidFill>
              </a:defRPr>
            </a:pPr>
            <a:r>
              <a:rPr sz="1650" b="1">
                <a:solidFill>
                  <a:srgbClr val="0A0B0D"/>
                </a:solidFill>
              </a:rPr>
              <a:t>Führerschein</a:t>
            </a:r>
          </a:p>
        </p:txBody>
      </p:sp>
      <p:sp>
        <p:nvSpPr>
          <p:cNvPr id="10" name="compliance-b-1">
            <a:extLst xmlns:a="http://schemas.openxmlformats.org/drawingml/2006/main">
              <a:ext uri="{FF2B5EF4-FFF2-40B4-BE49-F238E27FC236}">
                <a16:creationId xmlns:a16="http://schemas.microsoft.com/office/drawing/2014/main" id="{72E29D4C-1796-4CBC-B5BB-C1EA068DE4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24250" y="2838450"/>
            <a:ext cx="7239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6C7380"/>
                </a:solidFill>
              </a:defRPr>
            </a:pPr>
            <a:r>
              <a:rPr sz="1350" b="0">
                <a:solidFill>
                  <a:srgbClr val="6C7380"/>
                </a:solidFill>
              </a:rPr>
              <a:t>Kontrollstatus und nächster Termin</a:t>
            </a:r>
          </a:p>
        </p:txBody>
      </p:sp>
      <p:sp>
        <p:nvSpPr>
          <p:cNvPr id="11" name="compliance-line-1">
            <a:extLst xmlns:a="http://schemas.openxmlformats.org/drawingml/2006/main">
              <a:ext uri="{FF2B5EF4-FFF2-40B4-BE49-F238E27FC236}">
                <a16:creationId xmlns:a16="http://schemas.microsoft.com/office/drawing/2014/main" id="{480E3E21-0F1D-4CAC-A7C5-A7B690F6FA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7300" y="3295650"/>
            <a:ext cx="95250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E6E8EC"/>
            </a:solidFill>
            <a:prstDash val="solid"/>
          </a:ln>
        </p:spPr>
      </p:sp>
      <p:sp>
        <p:nvSpPr>
          <p:cNvPr id="12" name="compliance-index-2">
            <a:extLst xmlns:a="http://schemas.openxmlformats.org/drawingml/2006/main">
              <a:ext uri="{FF2B5EF4-FFF2-40B4-BE49-F238E27FC236}">
                <a16:creationId xmlns:a16="http://schemas.microsoft.com/office/drawing/2014/main" id="{163B71EA-D0A8-4F9E-A576-F2AE501BA7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581400"/>
            <a:ext cx="381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E46F2B"/>
                </a:solidFill>
              </a:defRPr>
            </a:pPr>
            <a:r>
              <a:rPr sz="900" b="1">
                <a:solidFill>
                  <a:srgbClr val="E46F2B"/>
                </a:solidFill>
              </a:rPr>
              <a:t>03</a:t>
            </a:r>
          </a:p>
        </p:txBody>
      </p:sp>
      <p:sp>
        <p:nvSpPr>
          <p:cNvPr id="13" name="compliance-h-2">
            <a:extLst xmlns:a="http://schemas.openxmlformats.org/drawingml/2006/main">
              <a:ext uri="{FF2B5EF4-FFF2-40B4-BE49-F238E27FC236}">
                <a16:creationId xmlns:a16="http://schemas.microsoft.com/office/drawing/2014/main" id="{CA3EE3CC-B6BE-4727-83D4-9732B3AF89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7300" y="3543300"/>
            <a:ext cx="2000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0A0B0D"/>
                </a:solidFill>
              </a:defRPr>
            </a:pPr>
            <a:r>
              <a:rPr sz="1650" b="1">
                <a:solidFill>
                  <a:srgbClr val="0A0B0D"/>
                </a:solidFill>
              </a:rPr>
              <a:t>Unterweisung</a:t>
            </a:r>
          </a:p>
        </p:txBody>
      </p:sp>
      <p:sp>
        <p:nvSpPr>
          <p:cNvPr id="14" name="compliance-b-2">
            <a:extLst xmlns:a="http://schemas.openxmlformats.org/drawingml/2006/main">
              <a:ext uri="{FF2B5EF4-FFF2-40B4-BE49-F238E27FC236}">
                <a16:creationId xmlns:a16="http://schemas.microsoft.com/office/drawing/2014/main" id="{0724079C-15A3-47F6-9345-587E243CA9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24250" y="3581400"/>
            <a:ext cx="7239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6C7380"/>
                </a:solidFill>
              </a:defRPr>
            </a:pPr>
            <a:r>
              <a:rPr sz="1350" b="0">
                <a:solidFill>
                  <a:srgbClr val="6C7380"/>
                </a:solidFill>
              </a:rPr>
              <a:t>Zuweisung und Abschlussnachweis</a:t>
            </a:r>
          </a:p>
        </p:txBody>
      </p:sp>
      <p:sp>
        <p:nvSpPr>
          <p:cNvPr id="15" name="compliance-line-2">
            <a:extLst xmlns:a="http://schemas.openxmlformats.org/drawingml/2006/main">
              <a:ext uri="{FF2B5EF4-FFF2-40B4-BE49-F238E27FC236}">
                <a16:creationId xmlns:a16="http://schemas.microsoft.com/office/drawing/2014/main" id="{B87E677F-86B1-49E5-9C80-8AC1660810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7300" y="4038600"/>
            <a:ext cx="95250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E6E8EC"/>
            </a:solidFill>
            <a:prstDash val="solid"/>
          </a:ln>
        </p:spPr>
      </p:sp>
      <p:sp>
        <p:nvSpPr>
          <p:cNvPr id="16" name="compliance-index-3">
            <a:extLst xmlns:a="http://schemas.openxmlformats.org/drawingml/2006/main">
              <a:ext uri="{FF2B5EF4-FFF2-40B4-BE49-F238E27FC236}">
                <a16:creationId xmlns:a16="http://schemas.microsoft.com/office/drawing/2014/main" id="{7C80A758-BF1C-4026-9291-6B3383CB58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324350"/>
            <a:ext cx="381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E46F2B"/>
                </a:solidFill>
              </a:defRPr>
            </a:pPr>
            <a:r>
              <a:rPr sz="900" b="1">
                <a:solidFill>
                  <a:srgbClr val="E46F2B"/>
                </a:solidFill>
              </a:rPr>
              <a:t>04</a:t>
            </a:r>
          </a:p>
        </p:txBody>
      </p:sp>
      <p:sp>
        <p:nvSpPr>
          <p:cNvPr id="17" name="compliance-h-3">
            <a:extLst xmlns:a="http://schemas.openxmlformats.org/drawingml/2006/main">
              <a:ext uri="{FF2B5EF4-FFF2-40B4-BE49-F238E27FC236}">
                <a16:creationId xmlns:a16="http://schemas.microsoft.com/office/drawing/2014/main" id="{27C93351-F2AD-4B3F-AA2D-C09A8FDDD6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7300" y="4286250"/>
            <a:ext cx="2000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0A0B0D"/>
                </a:solidFill>
              </a:defRPr>
            </a:pPr>
            <a:r>
              <a:rPr sz="1650" b="1">
                <a:solidFill>
                  <a:srgbClr val="0A0B0D"/>
                </a:solidFill>
              </a:rPr>
              <a:t>TÜV</a:t>
            </a:r>
          </a:p>
        </p:txBody>
      </p:sp>
      <p:sp>
        <p:nvSpPr>
          <p:cNvPr id="18" name="compliance-b-3">
            <a:extLst xmlns:a="http://schemas.openxmlformats.org/drawingml/2006/main">
              <a:ext uri="{FF2B5EF4-FFF2-40B4-BE49-F238E27FC236}">
                <a16:creationId xmlns:a16="http://schemas.microsoft.com/office/drawing/2014/main" id="{0CFDF23C-BA8D-4485-BFCD-210F36BD7C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24250" y="4324350"/>
            <a:ext cx="7239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6C7380"/>
                </a:solidFill>
              </a:defRPr>
            </a:pPr>
            <a:r>
              <a:rPr sz="1350" b="0">
                <a:solidFill>
                  <a:srgbClr val="6C7380"/>
                </a:solidFill>
              </a:rPr>
              <a:t>Fälligkeit direkt an der Fahrzeugakte</a:t>
            </a:r>
          </a:p>
        </p:txBody>
      </p:sp>
      <p:sp>
        <p:nvSpPr>
          <p:cNvPr id="19" name="compliance-line-3">
            <a:extLst xmlns:a="http://schemas.openxmlformats.org/drawingml/2006/main">
              <a:ext uri="{FF2B5EF4-FFF2-40B4-BE49-F238E27FC236}">
                <a16:creationId xmlns:a16="http://schemas.microsoft.com/office/drawing/2014/main" id="{B4E7D80E-4FE8-420C-85E6-3C452F6014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7300" y="4781550"/>
            <a:ext cx="95250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E6E8EC"/>
            </a:solidFill>
            <a:prstDash val="solid"/>
          </a:ln>
        </p:spPr>
      </p:sp>
      <p:sp>
        <p:nvSpPr>
          <p:cNvPr id="20" name="compliance-index-4">
            <a:extLst xmlns:a="http://schemas.openxmlformats.org/drawingml/2006/main">
              <a:ext uri="{FF2B5EF4-FFF2-40B4-BE49-F238E27FC236}">
                <a16:creationId xmlns:a16="http://schemas.microsoft.com/office/drawing/2014/main" id="{EA72E374-FD0C-4240-BDDF-6E5ABECF58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067300"/>
            <a:ext cx="381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E46F2B"/>
                </a:solidFill>
              </a:defRPr>
            </a:pPr>
            <a:r>
              <a:rPr sz="900" b="1">
                <a:solidFill>
                  <a:srgbClr val="E46F2B"/>
                </a:solidFill>
              </a:rPr>
              <a:t>05</a:t>
            </a:r>
          </a:p>
        </p:txBody>
      </p:sp>
      <p:sp>
        <p:nvSpPr>
          <p:cNvPr id="21" name="compliance-h-4">
            <a:extLst xmlns:a="http://schemas.openxmlformats.org/drawingml/2006/main">
              <a:ext uri="{FF2B5EF4-FFF2-40B4-BE49-F238E27FC236}">
                <a16:creationId xmlns:a16="http://schemas.microsoft.com/office/drawing/2014/main" id="{C2A5536D-17D4-46CF-A091-0EFDD21894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7300" y="5029200"/>
            <a:ext cx="2000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0A0B0D"/>
                </a:solidFill>
              </a:defRPr>
            </a:pPr>
            <a:r>
              <a:rPr sz="1650" b="1">
                <a:solidFill>
                  <a:srgbClr val="0A0B0D"/>
                </a:solidFill>
              </a:rPr>
              <a:t>Dokumente</a:t>
            </a:r>
          </a:p>
        </p:txBody>
      </p:sp>
      <p:sp>
        <p:nvSpPr>
          <p:cNvPr id="22" name="compliance-b-4">
            <a:extLst xmlns:a="http://schemas.openxmlformats.org/drawingml/2006/main">
              <a:ext uri="{FF2B5EF4-FFF2-40B4-BE49-F238E27FC236}">
                <a16:creationId xmlns:a16="http://schemas.microsoft.com/office/drawing/2014/main" id="{5479FF0E-3F52-4B44-B1EF-0CA306436F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24250" y="5067300"/>
            <a:ext cx="7239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6C7380"/>
                </a:solidFill>
              </a:defRPr>
            </a:pPr>
            <a:r>
              <a:rPr sz="1350" b="0">
                <a:solidFill>
                  <a:srgbClr val="6C7380"/>
                </a:solidFill>
              </a:rPr>
              <a:t>Ablaufwarnung und begrenzter Audit-Zugriff</a:t>
            </a:r>
          </a:p>
        </p:txBody>
      </p:sp>
      <p:sp>
        <p:nvSpPr>
          <p:cNvPr id="23" name="compliance-line-4">
            <a:extLst xmlns:a="http://schemas.openxmlformats.org/drawingml/2006/main">
              <a:ext uri="{FF2B5EF4-FFF2-40B4-BE49-F238E27FC236}">
                <a16:creationId xmlns:a16="http://schemas.microsoft.com/office/drawing/2014/main" id="{A9186E97-D12B-4BE0-9958-AC563F3785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7300" y="5524500"/>
            <a:ext cx="95250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E6E8EC"/>
            </a:solidFill>
            <a:prstDash val="solid"/>
          </a:ln>
        </p:spPr>
      </p:sp>
    </p:spTree>
    <p:extLst>
      <p:ext uri="{BB962C8B-B14F-4D97-AF65-F5344CB8AC3E}">
        <p14:creationId xmlns:p14="http://schemas.microsoft.com/office/powerpoint/2010/main" val="112368220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0A0B0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6" name="section-8">
            <a:extLst xmlns:a="http://schemas.openxmlformats.org/drawingml/2006/main">
              <a:ext uri="{FF2B5EF4-FFF2-40B4-BE49-F238E27FC236}">
                <a16:creationId xmlns:a16="http://schemas.microsoft.com/office/drawing/2014/main" id="{1E9715BF-C0DF-4F0A-A999-CE0AEB6564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23850"/>
            <a:ext cx="400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E46F2B"/>
                </a:solidFill>
              </a:defRPr>
            </a:pPr>
            <a:r>
              <a:rPr sz="900" b="1">
                <a:solidFill>
                  <a:srgbClr val="E46F2B"/>
                </a:solidFill>
              </a:rPr>
              <a:t>KUNDENBELEG</a:t>
            </a:r>
          </a:p>
        </p:txBody>
      </p:sp>
      <p:sp>
        <p:nvSpPr>
          <p:cNvPr id="2" name="page-8">
            <a:extLst xmlns:a="http://schemas.openxmlformats.org/drawingml/2006/main">
              <a:ext uri="{FF2B5EF4-FFF2-40B4-BE49-F238E27FC236}">
                <a16:creationId xmlns:a16="http://schemas.microsoft.com/office/drawing/2014/main" id="{3C0D5202-2870-423D-9875-F1F3209451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29950" y="323850"/>
            <a:ext cx="5334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6C7380"/>
                </a:solidFill>
              </a:defRPr>
            </a:pPr>
            <a:r>
              <a:rPr sz="900" b="1">
                <a:solidFill>
                  <a:srgbClr val="6C7380"/>
                </a:solidFill>
              </a:rPr>
              <a:t>08</a:t>
            </a:r>
          </a:p>
        </p:txBody>
      </p:sp>
      <p:sp>
        <p:nvSpPr>
          <p:cNvPr id="3" name="title-xryudj">
            <a:extLst xmlns:a="http://schemas.openxmlformats.org/drawingml/2006/main">
              <a:ext uri="{FF2B5EF4-FFF2-40B4-BE49-F238E27FC236}">
                <a16:creationId xmlns:a16="http://schemas.microsoft.com/office/drawing/2014/main" id="{EB724984-7C68-477E-A562-1D4443A9F0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62000"/>
            <a:ext cx="106680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150" b="1">
                <a:solidFill>
                  <a:srgbClr val="FFFFFF"/>
                </a:solidFill>
              </a:defRPr>
            </a:pPr>
            <a:r>
              <a:rPr sz="3150" b="1">
                <a:solidFill>
                  <a:srgbClr val="FFFFFF"/>
                </a:solidFill>
              </a:rPr>
              <a:t>Aslan: 36 Fahrzeuge auf einer gemeinsamen Beweisspur.</a:t>
            </a:r>
          </a:p>
        </p:txBody>
      </p:sp>
      <p:sp>
        <p:nvSpPr>
          <p:cNvPr id="4" name="proof-v-0">
            <a:extLst xmlns:a="http://schemas.openxmlformats.org/drawingml/2006/main">
              <a:ext uri="{FF2B5EF4-FFF2-40B4-BE49-F238E27FC236}">
                <a16:creationId xmlns:a16="http://schemas.microsoft.com/office/drawing/2014/main" id="{45173036-91B3-4309-8D42-A06DE4353B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381250"/>
            <a:ext cx="22860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000" b="1">
                <a:solidFill>
                  <a:srgbClr val="E46F2B"/>
                </a:solidFill>
              </a:defRPr>
            </a:pPr>
            <a:r>
              <a:rPr sz="3000" b="1">
                <a:solidFill>
                  <a:srgbClr val="E46F2B"/>
                </a:solidFill>
              </a:rPr>
              <a:t>1.292</a:t>
            </a:r>
          </a:p>
        </p:txBody>
      </p:sp>
      <p:sp>
        <p:nvSpPr>
          <p:cNvPr id="5" name="proof-l-0">
            <a:extLst xmlns:a="http://schemas.openxmlformats.org/drawingml/2006/main">
              <a:ext uri="{FF2B5EF4-FFF2-40B4-BE49-F238E27FC236}">
                <a16:creationId xmlns:a16="http://schemas.microsoft.com/office/drawing/2014/main" id="{9ABAA47B-08BA-43A1-923C-91C361F7DB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971800"/>
            <a:ext cx="21907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D4D4D8"/>
                </a:solidFill>
              </a:defRPr>
            </a:pPr>
            <a:r>
              <a:rPr sz="1275" b="0">
                <a:solidFill>
                  <a:srgbClr val="D4D4D8"/>
                </a:solidFill>
              </a:rPr>
              <a:t>abgeschlossene Schichten</a:t>
            </a:r>
          </a:p>
        </p:txBody>
      </p:sp>
      <p:sp>
        <p:nvSpPr>
          <p:cNvPr id="6" name="proof-v-1">
            <a:extLst xmlns:a="http://schemas.openxmlformats.org/drawingml/2006/main">
              <a:ext uri="{FF2B5EF4-FFF2-40B4-BE49-F238E27FC236}">
                <a16:creationId xmlns:a16="http://schemas.microsoft.com/office/drawing/2014/main" id="{3FFCC9B9-D4A4-49B2-A76D-58E53B27FF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33750" y="2381250"/>
            <a:ext cx="22860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000" b="1">
                <a:solidFill>
                  <a:srgbClr val="E46F2B"/>
                </a:solidFill>
              </a:defRPr>
            </a:pPr>
            <a:r>
              <a:rPr sz="3000" b="1">
                <a:solidFill>
                  <a:srgbClr val="E46F2B"/>
                </a:solidFill>
              </a:rPr>
              <a:t>7.710</a:t>
            </a:r>
          </a:p>
        </p:txBody>
      </p:sp>
      <p:sp>
        <p:nvSpPr>
          <p:cNvPr id="7" name="proof-l-1">
            <a:extLst xmlns:a="http://schemas.openxmlformats.org/drawingml/2006/main">
              <a:ext uri="{FF2B5EF4-FFF2-40B4-BE49-F238E27FC236}">
                <a16:creationId xmlns:a16="http://schemas.microsoft.com/office/drawing/2014/main" id="{F7EBE08B-40FA-41F4-A354-452C1DE4A7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33750" y="2971800"/>
            <a:ext cx="21907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D4D4D8"/>
                </a:solidFill>
              </a:defRPr>
            </a:pPr>
            <a:r>
              <a:rPr sz="1275" b="0">
                <a:solidFill>
                  <a:srgbClr val="D4D4D8"/>
                </a:solidFill>
              </a:rPr>
              <a:t>Kontrollfotos</a:t>
            </a:r>
          </a:p>
        </p:txBody>
      </p:sp>
      <p:sp>
        <p:nvSpPr>
          <p:cNvPr id="8" name="proof-v-2">
            <a:extLst xmlns:a="http://schemas.openxmlformats.org/drawingml/2006/main">
              <a:ext uri="{FF2B5EF4-FFF2-40B4-BE49-F238E27FC236}">
                <a16:creationId xmlns:a16="http://schemas.microsoft.com/office/drawing/2014/main" id="{D2FFD1CA-8BC2-440F-9F72-1D5B7237D9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57900" y="2381250"/>
            <a:ext cx="22860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000" b="1">
                <a:solidFill>
                  <a:srgbClr val="E46F2B"/>
                </a:solidFill>
              </a:defRPr>
            </a:pPr>
            <a:r>
              <a:rPr sz="3000" b="1">
                <a:solidFill>
                  <a:srgbClr val="E46F2B"/>
                </a:solidFill>
              </a:rPr>
              <a:t>78</a:t>
            </a:r>
          </a:p>
        </p:txBody>
      </p:sp>
      <p:sp>
        <p:nvSpPr>
          <p:cNvPr id="9" name="proof-l-2">
            <a:extLst xmlns:a="http://schemas.openxmlformats.org/drawingml/2006/main">
              <a:ext uri="{FF2B5EF4-FFF2-40B4-BE49-F238E27FC236}">
                <a16:creationId xmlns:a16="http://schemas.microsoft.com/office/drawing/2014/main" id="{15B3CB22-9561-4D4A-B9B7-1A6ECF21E4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57900" y="2971800"/>
            <a:ext cx="21907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D4D4D8"/>
                </a:solidFill>
              </a:defRPr>
            </a:pPr>
            <a:r>
              <a:rPr sz="1275" b="0">
                <a:solidFill>
                  <a:srgbClr val="D4D4D8"/>
                </a:solidFill>
              </a:rPr>
              <a:t>Betriebstage</a:t>
            </a:r>
          </a:p>
        </p:txBody>
      </p:sp>
      <p:sp>
        <p:nvSpPr>
          <p:cNvPr id="10" name="proof-v-3">
            <a:extLst xmlns:a="http://schemas.openxmlformats.org/drawingml/2006/main">
              <a:ext uri="{FF2B5EF4-FFF2-40B4-BE49-F238E27FC236}">
                <a16:creationId xmlns:a16="http://schemas.microsoft.com/office/drawing/2014/main" id="{DA6E417E-3B7D-4C4D-8B73-8C718276D5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82050" y="2381250"/>
            <a:ext cx="22860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000" b="1">
                <a:solidFill>
                  <a:srgbClr val="E46F2B"/>
                </a:solidFill>
              </a:defRPr>
            </a:pPr>
            <a:r>
              <a:rPr sz="3000" b="1">
                <a:solidFill>
                  <a:srgbClr val="E46F2B"/>
                </a:solidFill>
              </a:rPr>
              <a:t>8 + 8</a:t>
            </a:r>
          </a:p>
        </p:txBody>
      </p:sp>
      <p:sp>
        <p:nvSpPr>
          <p:cNvPr id="11" name="proof-l-3">
            <a:extLst xmlns:a="http://schemas.openxmlformats.org/drawingml/2006/main">
              <a:ext uri="{FF2B5EF4-FFF2-40B4-BE49-F238E27FC236}">
                <a16:creationId xmlns:a16="http://schemas.microsoft.com/office/drawing/2014/main" id="{59F57F7D-9460-4228-A124-D422FBC6D6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82050" y="2971800"/>
            <a:ext cx="21907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D4D4D8"/>
                </a:solidFill>
              </a:defRPr>
            </a:pPr>
            <a:r>
              <a:rPr sz="1275" b="0">
                <a:solidFill>
                  <a:srgbClr val="D4D4D8"/>
                </a:solidFill>
              </a:rPr>
              <a:t>Vorfälle und Reparaturen</a:t>
            </a:r>
          </a:p>
        </p:txBody>
      </p:sp>
      <p:sp>
        <p:nvSpPr>
          <p:cNvPr id="12" name="proof-divider">
            <a:extLst xmlns:a="http://schemas.openxmlformats.org/drawingml/2006/main">
              <a:ext uri="{FF2B5EF4-FFF2-40B4-BE49-F238E27FC236}">
                <a16:creationId xmlns:a16="http://schemas.microsoft.com/office/drawing/2014/main" id="{898FF21C-1CF6-45CE-96CB-8FC877C81C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810000"/>
            <a:ext cx="109728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34373E"/>
            </a:solidFill>
            <a:prstDash val="solid"/>
          </a:ln>
        </p:spPr>
      </p:sp>
      <p:sp>
        <p:nvSpPr>
          <p:cNvPr id="13" name="proof-quote">
            <a:extLst xmlns:a="http://schemas.openxmlformats.org/drawingml/2006/main">
              <a:ext uri="{FF2B5EF4-FFF2-40B4-BE49-F238E27FC236}">
                <a16:creationId xmlns:a16="http://schemas.microsoft.com/office/drawing/2014/main" id="{50619D71-8F40-4D16-A89C-85EE648520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324350"/>
            <a:ext cx="9429750" cy="781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250" b="1">
                <a:solidFill>
                  <a:srgbClr val="FFFFFF"/>
                </a:solidFill>
              </a:defRPr>
            </a:pPr>
            <a:r>
              <a:rPr sz="2250" b="1">
                <a:solidFill>
                  <a:srgbClr val="FFFFFF"/>
                </a:solidFill>
              </a:rPr>
              <a:t>„Die Fotos sind der Nachweis - über Schäden wird nicht mehr diskutiert.“</a:t>
            </a:r>
          </a:p>
        </p:txBody>
      </p:sp>
      <p:sp>
        <p:nvSpPr>
          <p:cNvPr id="14" name="proof-author">
            <a:extLst xmlns:a="http://schemas.openxmlformats.org/drawingml/2006/main">
              <a:ext uri="{FF2B5EF4-FFF2-40B4-BE49-F238E27FC236}">
                <a16:creationId xmlns:a16="http://schemas.microsoft.com/office/drawing/2014/main" id="{A1FAEC26-7A5D-4A26-8BB3-4BB51D4486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314950"/>
            <a:ext cx="57150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A1A1AA"/>
                </a:solidFill>
              </a:defRPr>
            </a:pPr>
            <a:r>
              <a:rPr sz="1125" b="0">
                <a:solidFill>
                  <a:srgbClr val="A1A1AA"/>
                </a:solidFill>
              </a:rPr>
              <a:t>Aslan Talat · Gründer, Aslan Kurierdienste</a:t>
            </a:r>
          </a:p>
        </p:txBody>
      </p:sp>
      <p:sp>
        <p:nvSpPr>
          <p:cNvPr id="15" name="proof-disclosure">
            <a:extLst xmlns:a="http://schemas.openxmlformats.org/drawingml/2006/main">
              <a:ext uri="{FF2B5EF4-FFF2-40B4-BE49-F238E27FC236}">
                <a16:creationId xmlns:a16="http://schemas.microsoft.com/office/drawing/2014/main" id="{49D54A16-14D6-4C3A-BCFD-FD18E2266E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0" y="5810250"/>
            <a:ext cx="37719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0">
                <a:solidFill>
                  <a:srgbClr val="6C7380"/>
                </a:solidFill>
              </a:defRPr>
            </a:pPr>
            <a:r>
              <a:rPr sz="900" b="0">
                <a:solidFill>
                  <a:srgbClr val="6C7380"/>
                </a:solidFill>
              </a:rPr>
              <a:t>Entwicklungspartner; Beteiligungsverhältnis offengelegt.</a:t>
            </a:r>
          </a:p>
        </p:txBody>
      </p:sp>
    </p:spTree>
    <p:extLst>
      <p:ext uri="{BB962C8B-B14F-4D97-AF65-F5344CB8AC3E}">
        <p14:creationId xmlns:p14="http://schemas.microsoft.com/office/powerpoint/2010/main" val="960578124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8" name="section-9">
            <a:extLst xmlns:a="http://schemas.openxmlformats.org/drawingml/2006/main">
              <a:ext uri="{FF2B5EF4-FFF2-40B4-BE49-F238E27FC236}">
                <a16:creationId xmlns:a16="http://schemas.microsoft.com/office/drawing/2014/main" id="{3DB6635F-093B-48F0-9F2F-216C677B64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23850"/>
            <a:ext cx="400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E46F2B"/>
                </a:solidFill>
              </a:defRPr>
            </a:pPr>
            <a:r>
              <a:rPr sz="900" b="1">
                <a:solidFill>
                  <a:srgbClr val="E46F2B"/>
                </a:solidFill>
              </a:rPr>
              <a:t>ROI</a:t>
            </a:r>
          </a:p>
        </p:txBody>
      </p:sp>
      <p:sp>
        <p:nvSpPr>
          <p:cNvPr id="2" name="page-9">
            <a:extLst xmlns:a="http://schemas.openxmlformats.org/drawingml/2006/main">
              <a:ext uri="{FF2B5EF4-FFF2-40B4-BE49-F238E27FC236}">
                <a16:creationId xmlns:a16="http://schemas.microsoft.com/office/drawing/2014/main" id="{1D872C5C-BE78-4365-AF40-E088F14CE3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29950" y="323850"/>
            <a:ext cx="5334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6C7380"/>
                </a:solidFill>
              </a:defRPr>
            </a:pPr>
            <a:r>
              <a:rPr sz="900" b="1">
                <a:solidFill>
                  <a:srgbClr val="6C7380"/>
                </a:solidFill>
              </a:rPr>
              <a:t>09</a:t>
            </a:r>
          </a:p>
        </p:txBody>
      </p:sp>
      <p:sp>
        <p:nvSpPr>
          <p:cNvPr id="3" name="title-cjfzi2">
            <a:extLst xmlns:a="http://schemas.openxmlformats.org/drawingml/2006/main">
              <a:ext uri="{FF2B5EF4-FFF2-40B4-BE49-F238E27FC236}">
                <a16:creationId xmlns:a16="http://schemas.microsoft.com/office/drawing/2014/main" id="{6D2157A6-6F93-49EA-9232-6FC0F4915B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62000"/>
            <a:ext cx="106680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150" b="1">
                <a:solidFill>
                  <a:srgbClr val="0A0B0D"/>
                </a:solidFill>
              </a:defRPr>
            </a:pPr>
            <a:r>
              <a:rPr sz="3150" b="1">
                <a:solidFill>
                  <a:srgbClr val="0A0B0D"/>
                </a:solidFill>
              </a:rPr>
              <a:t>Das Potenzial ist modelliert. Die Nutzung ist beobachtet.</a:t>
            </a:r>
          </a:p>
        </p:txBody>
      </p:sp>
      <p:sp>
        <p:nvSpPr>
          <p:cNvPr id="4" name="roi-big">
            <a:extLst xmlns:a="http://schemas.openxmlformats.org/drawingml/2006/main">
              <a:ext uri="{FF2B5EF4-FFF2-40B4-BE49-F238E27FC236}">
                <a16:creationId xmlns:a16="http://schemas.microsoft.com/office/drawing/2014/main" id="{59D0B4EA-DA9F-4FDA-BE9B-1783EB7318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133600"/>
            <a:ext cx="59055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600" b="1">
                <a:solidFill>
                  <a:srgbClr val="E46F2B"/>
                </a:solidFill>
              </a:defRPr>
            </a:pPr>
            <a:r>
              <a:rPr sz="3600" b="1">
                <a:solidFill>
                  <a:srgbClr val="E46F2B"/>
                </a:solidFill>
              </a:rPr>
              <a:t>~16.500-28.900 €</a:t>
            </a:r>
          </a:p>
        </p:txBody>
      </p:sp>
      <p:sp>
        <p:nvSpPr>
          <p:cNvPr id="5" name="roi-label">
            <a:extLst xmlns:a="http://schemas.openxmlformats.org/drawingml/2006/main">
              <a:ext uri="{FF2B5EF4-FFF2-40B4-BE49-F238E27FC236}">
                <a16:creationId xmlns:a16="http://schemas.microsoft.com/office/drawing/2014/main" id="{63E09135-9256-49D5-96C6-E018C21DA3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914650"/>
            <a:ext cx="4953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6C7380"/>
                </a:solidFill>
              </a:defRPr>
            </a:pPr>
            <a:r>
              <a:rPr sz="1500" b="0">
                <a:solidFill>
                  <a:srgbClr val="6C7380"/>
                </a:solidFill>
              </a:rPr>
              <a:t>jährliches adressierbares Szenario</a:t>
            </a:r>
          </a:p>
        </p:txBody>
      </p:sp>
      <p:sp>
        <p:nvSpPr>
          <p:cNvPr id="6" name="roi-a-0">
            <a:extLst xmlns:a="http://schemas.openxmlformats.org/drawingml/2006/main">
              <a:ext uri="{FF2B5EF4-FFF2-40B4-BE49-F238E27FC236}">
                <a16:creationId xmlns:a16="http://schemas.microsoft.com/office/drawing/2014/main" id="{71491D56-9358-40E6-BF58-738AE6F09A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829050"/>
            <a:ext cx="2381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0A0B0D"/>
                </a:solidFill>
              </a:defRPr>
            </a:pPr>
            <a:r>
              <a:rPr sz="1275" b="1">
                <a:solidFill>
                  <a:srgbClr val="0A0B0D"/>
                </a:solidFill>
              </a:rPr>
              <a:t>Schadenvolumen</a:t>
            </a:r>
          </a:p>
        </p:txBody>
      </p:sp>
      <p:sp>
        <p:nvSpPr>
          <p:cNvPr id="7" name="roi-b-0">
            <a:extLst xmlns:a="http://schemas.openxmlformats.org/drawingml/2006/main">
              <a:ext uri="{FF2B5EF4-FFF2-40B4-BE49-F238E27FC236}">
                <a16:creationId xmlns:a16="http://schemas.microsoft.com/office/drawing/2014/main" id="{7ACCEA46-3A62-4182-94F0-8A35691A61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0" y="3829050"/>
            <a:ext cx="2857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6C7380"/>
                </a:solidFill>
              </a:defRPr>
            </a:pPr>
            <a:r>
              <a:rPr sz="1275" b="0">
                <a:solidFill>
                  <a:srgbClr val="6C7380"/>
                </a:solidFill>
              </a:rPr>
              <a:t>36 × 1,5 × 1.150 €</a:t>
            </a:r>
          </a:p>
        </p:txBody>
      </p:sp>
      <p:sp>
        <p:nvSpPr>
          <p:cNvPr id="8" name="roi-c-0">
            <a:extLst xmlns:a="http://schemas.openxmlformats.org/drawingml/2006/main">
              <a:ext uri="{FF2B5EF4-FFF2-40B4-BE49-F238E27FC236}">
                <a16:creationId xmlns:a16="http://schemas.microsoft.com/office/drawing/2014/main" id="{C68716B1-52D1-4A60-A9AB-C7A4DB9672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3829050"/>
            <a:ext cx="2857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0A0B0D"/>
                </a:solidFill>
              </a:defRPr>
            </a:pPr>
            <a:r>
              <a:rPr sz="1275" b="1">
                <a:solidFill>
                  <a:srgbClr val="0A0B0D"/>
                </a:solidFill>
              </a:rPr>
              <a:t>≈ 62.100 €</a:t>
            </a:r>
          </a:p>
        </p:txBody>
      </p:sp>
      <p:sp>
        <p:nvSpPr>
          <p:cNvPr id="9" name="roi-a-1">
            <a:extLst xmlns:a="http://schemas.openxmlformats.org/drawingml/2006/main">
              <a:ext uri="{FF2B5EF4-FFF2-40B4-BE49-F238E27FC236}">
                <a16:creationId xmlns:a16="http://schemas.microsoft.com/office/drawing/2014/main" id="{27B22E37-F0E3-4419-B8F8-69F1A5A356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438650"/>
            <a:ext cx="2381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0A0B0D"/>
                </a:solidFill>
              </a:defRPr>
            </a:pPr>
            <a:r>
              <a:rPr sz="1275" b="1">
                <a:solidFill>
                  <a:srgbClr val="0A0B0D"/>
                </a:solidFill>
              </a:rPr>
              <a:t>Adressierbarer Anteil</a:t>
            </a:r>
          </a:p>
        </p:txBody>
      </p:sp>
      <p:sp>
        <p:nvSpPr>
          <p:cNvPr id="10" name="roi-b-1">
            <a:extLst xmlns:a="http://schemas.openxmlformats.org/drawingml/2006/main">
              <a:ext uri="{FF2B5EF4-FFF2-40B4-BE49-F238E27FC236}">
                <a16:creationId xmlns:a16="http://schemas.microsoft.com/office/drawing/2014/main" id="{EB2DBFB1-DE0B-4C86-AFB9-21560A9B2D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0" y="4438650"/>
            <a:ext cx="2857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6C7380"/>
                </a:solidFill>
              </a:defRPr>
            </a:pPr>
            <a:r>
              <a:rPr sz="1275" b="0">
                <a:solidFill>
                  <a:srgbClr val="6C7380"/>
                </a:solidFill>
              </a:rPr>
              <a:t>20-40%</a:t>
            </a:r>
          </a:p>
        </p:txBody>
      </p:sp>
      <p:sp>
        <p:nvSpPr>
          <p:cNvPr id="11" name="roi-c-1">
            <a:extLst xmlns:a="http://schemas.openxmlformats.org/drawingml/2006/main">
              <a:ext uri="{FF2B5EF4-FFF2-40B4-BE49-F238E27FC236}">
                <a16:creationId xmlns:a16="http://schemas.microsoft.com/office/drawing/2014/main" id="{2ADC78A6-0022-4A76-9E2A-EB82D7560D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4438650"/>
            <a:ext cx="2857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0A0B0D"/>
                </a:solidFill>
              </a:defRPr>
            </a:pPr>
            <a:r>
              <a:rPr sz="1275" b="1">
                <a:solidFill>
                  <a:srgbClr val="0A0B0D"/>
                </a:solidFill>
              </a:rPr>
              <a:t>12.420-24.840 €</a:t>
            </a:r>
          </a:p>
        </p:txBody>
      </p:sp>
      <p:sp>
        <p:nvSpPr>
          <p:cNvPr id="12" name="roi-a-2">
            <a:extLst xmlns:a="http://schemas.openxmlformats.org/drawingml/2006/main">
              <a:ext uri="{FF2B5EF4-FFF2-40B4-BE49-F238E27FC236}">
                <a16:creationId xmlns:a16="http://schemas.microsoft.com/office/drawing/2014/main" id="{67DE2A23-A7BB-4F19-94FC-C79EFA83BB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048250"/>
            <a:ext cx="2381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0A0B0D"/>
                </a:solidFill>
              </a:defRPr>
            </a:pPr>
            <a:r>
              <a:rPr sz="1275" b="1">
                <a:solidFill>
                  <a:srgbClr val="0A0B0D"/>
                </a:solidFill>
              </a:rPr>
              <a:t>Ausfallzeit-Szenario</a:t>
            </a:r>
          </a:p>
        </p:txBody>
      </p:sp>
      <p:sp>
        <p:nvSpPr>
          <p:cNvPr id="13" name="roi-b-2">
            <a:extLst xmlns:a="http://schemas.openxmlformats.org/drawingml/2006/main">
              <a:ext uri="{FF2B5EF4-FFF2-40B4-BE49-F238E27FC236}">
                <a16:creationId xmlns:a16="http://schemas.microsoft.com/office/drawing/2014/main" id="{FBA85339-CEE6-4ACA-89BD-789BBD5328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0" y="5048250"/>
            <a:ext cx="2857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6C7380"/>
                </a:solidFill>
              </a:defRPr>
            </a:pPr>
            <a:r>
              <a:rPr sz="1275" b="0">
                <a:solidFill>
                  <a:srgbClr val="6C7380"/>
                </a:solidFill>
              </a:rPr>
              <a:t>15 × 275 €</a:t>
            </a:r>
          </a:p>
        </p:txBody>
      </p:sp>
      <p:sp>
        <p:nvSpPr>
          <p:cNvPr id="14" name="roi-c-2">
            <a:extLst xmlns:a="http://schemas.openxmlformats.org/drawingml/2006/main">
              <a:ext uri="{FF2B5EF4-FFF2-40B4-BE49-F238E27FC236}">
                <a16:creationId xmlns:a16="http://schemas.microsoft.com/office/drawing/2014/main" id="{25A4FE15-DAE0-42B4-94E6-CB388385A5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5048250"/>
            <a:ext cx="2857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0A0B0D"/>
                </a:solidFill>
              </a:defRPr>
            </a:pPr>
            <a:r>
              <a:rPr sz="1275" b="1">
                <a:solidFill>
                  <a:srgbClr val="0A0B0D"/>
                </a:solidFill>
              </a:rPr>
              <a:t>≈ 4.125 €</a:t>
            </a:r>
          </a:p>
        </p:txBody>
      </p:sp>
      <p:sp>
        <p:nvSpPr>
          <p:cNvPr id="15" name="roi-warning">
            <a:extLst xmlns:a="http://schemas.openxmlformats.org/drawingml/2006/main">
              <a:ext uri="{FF2B5EF4-FFF2-40B4-BE49-F238E27FC236}">
                <a16:creationId xmlns:a16="http://schemas.microsoft.com/office/drawing/2014/main" id="{53B27954-A62E-4AF4-A213-C50C5B4E63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0" y="2095500"/>
            <a:ext cx="2819400" cy="1466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AFAFB"/>
          </a:solidFill>
          <a:ln xmlns:a="http://schemas.openxmlformats.org/drawingml/2006/main" w="9525">
            <a:solidFill>
              <a:srgbClr val="E6E8EC"/>
            </a:solidFill>
            <a:prstDash val="solid"/>
          </a:ln>
        </p:spPr>
      </p:sp>
      <p:sp>
        <p:nvSpPr>
          <p:cNvPr id="16" name="roi-warning-label">
            <a:extLst xmlns:a="http://schemas.openxmlformats.org/drawingml/2006/main">
              <a:ext uri="{FF2B5EF4-FFF2-40B4-BE49-F238E27FC236}">
                <a16:creationId xmlns:a16="http://schemas.microsoft.com/office/drawing/2014/main" id="{3A169282-F6F8-4F3A-B5F0-11D42898C0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10650" y="2324100"/>
            <a:ext cx="1143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E46F2B"/>
                </a:solidFill>
              </a:defRPr>
            </a:pPr>
            <a:r>
              <a:rPr sz="900" b="1">
                <a:solidFill>
                  <a:srgbClr val="E46F2B"/>
                </a:solidFill>
              </a:rPr>
              <a:t>WICHTIG</a:t>
            </a:r>
          </a:p>
        </p:txBody>
      </p:sp>
      <p:sp>
        <p:nvSpPr>
          <p:cNvPr id="17" name="roi-warning-body">
            <a:extLst xmlns:a="http://schemas.openxmlformats.org/drawingml/2006/main">
              <a:ext uri="{FF2B5EF4-FFF2-40B4-BE49-F238E27FC236}">
                <a16:creationId xmlns:a16="http://schemas.microsoft.com/office/drawing/2014/main" id="{6647B9E7-77F0-4B6E-92E3-320FA8A458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10650" y="2705100"/>
            <a:ext cx="21717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0A0B0D"/>
                </a:solidFill>
              </a:defRPr>
            </a:pPr>
            <a:r>
              <a:rPr sz="1350" b="1">
                <a:solidFill>
                  <a:srgbClr val="0A0B0D"/>
                </a:solidFill>
              </a:rPr>
              <a:t>Keine von Aslan verbuchte Einsparung. Annahmen werden offengelegt.</a:t>
            </a:r>
          </a:p>
        </p:txBody>
      </p:sp>
    </p:spTree>
    <p:extLst>
      <p:ext uri="{BB962C8B-B14F-4D97-AF65-F5344CB8AC3E}">
        <p14:creationId xmlns:p14="http://schemas.microsoft.com/office/powerpoint/2010/main" val="559556413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2026-07-24T12:57:39.2020000Z</dcterms:created>
  <dcterms:modified xsi:type="dcterms:W3CDTF">2026-07-24T12:57:39.2020000Z</dcterms:modified>
</coreProperties>
</file>